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5014" r:id="rId2"/>
  </p:sldMasterIdLst>
  <p:notesMasterIdLst>
    <p:notesMasterId r:id="rId47"/>
  </p:notesMasterIdLst>
  <p:handoutMasterIdLst>
    <p:handoutMasterId r:id="rId48"/>
  </p:handoutMasterIdLst>
  <p:sldIdLst>
    <p:sldId id="256" r:id="rId3"/>
    <p:sldId id="257" r:id="rId4"/>
    <p:sldId id="265" r:id="rId5"/>
    <p:sldId id="258" r:id="rId6"/>
    <p:sldId id="264" r:id="rId7"/>
    <p:sldId id="266" r:id="rId8"/>
    <p:sldId id="263" r:id="rId9"/>
    <p:sldId id="259" r:id="rId10"/>
    <p:sldId id="260" r:id="rId11"/>
    <p:sldId id="267" r:id="rId12"/>
    <p:sldId id="269" r:id="rId13"/>
    <p:sldId id="296" r:id="rId14"/>
    <p:sldId id="271" r:id="rId15"/>
    <p:sldId id="297" r:id="rId16"/>
    <p:sldId id="270" r:id="rId17"/>
    <p:sldId id="298" r:id="rId18"/>
    <p:sldId id="272" r:id="rId19"/>
    <p:sldId id="275" r:id="rId20"/>
    <p:sldId id="299" r:id="rId21"/>
    <p:sldId id="277" r:id="rId22"/>
    <p:sldId id="279" r:id="rId23"/>
    <p:sldId id="278" r:id="rId24"/>
    <p:sldId id="280" r:id="rId25"/>
    <p:sldId id="281" r:id="rId26"/>
    <p:sldId id="276" r:id="rId27"/>
    <p:sldId id="282" r:id="rId28"/>
    <p:sldId id="283" r:id="rId29"/>
    <p:sldId id="284" r:id="rId30"/>
    <p:sldId id="285" r:id="rId31"/>
    <p:sldId id="286" r:id="rId32"/>
    <p:sldId id="289" r:id="rId33"/>
    <p:sldId id="290" r:id="rId34"/>
    <p:sldId id="287" r:id="rId35"/>
    <p:sldId id="288" r:id="rId36"/>
    <p:sldId id="292" r:id="rId37"/>
    <p:sldId id="273" r:id="rId38"/>
    <p:sldId id="291" r:id="rId39"/>
    <p:sldId id="293" r:id="rId40"/>
    <p:sldId id="300" r:id="rId41"/>
    <p:sldId id="301" r:id="rId42"/>
    <p:sldId id="302" r:id="rId43"/>
    <p:sldId id="303" r:id="rId44"/>
    <p:sldId id="274" r:id="rId45"/>
    <p:sldId id="262" r:id="rId46"/>
  </p:sldIdLst>
  <p:sldSz cx="9144000" cy="6858000" type="screen4x3"/>
  <p:notesSz cx="6794500" cy="9906000"/>
  <p:defaultTextStyle>
    <a:defPPr>
      <a:defRPr lang="zh-TW"/>
    </a:defPPr>
    <a:lvl1pPr algn="l" rtl="0" fontAlgn="ctr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Haettenschweiler" pitchFamily="34" charset="0"/>
        <a:ea typeface="新細明體" pitchFamily="18" charset="-120"/>
        <a:cs typeface="+mn-cs"/>
      </a:defRPr>
    </a:lvl1pPr>
    <a:lvl2pPr marL="457200" algn="l" rtl="0" fontAlgn="ctr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Haettenschweiler" pitchFamily="34" charset="0"/>
        <a:ea typeface="新細明體" pitchFamily="18" charset="-120"/>
        <a:cs typeface="+mn-cs"/>
      </a:defRPr>
    </a:lvl2pPr>
    <a:lvl3pPr marL="914400" algn="l" rtl="0" fontAlgn="ctr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Haettenschweiler" pitchFamily="34" charset="0"/>
        <a:ea typeface="新細明體" pitchFamily="18" charset="-120"/>
        <a:cs typeface="+mn-cs"/>
      </a:defRPr>
    </a:lvl3pPr>
    <a:lvl4pPr marL="1371600" algn="l" rtl="0" fontAlgn="ctr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Haettenschweiler" pitchFamily="34" charset="0"/>
        <a:ea typeface="新細明體" pitchFamily="18" charset="-120"/>
        <a:cs typeface="+mn-cs"/>
      </a:defRPr>
    </a:lvl4pPr>
    <a:lvl5pPr marL="1828800" algn="l" rtl="0" fontAlgn="ctr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Haettenschweiler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Haettenschweiler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Haettenschweiler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Haettenschweiler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Haettenschweiler" pitchFamily="34" charset="0"/>
        <a:ea typeface="新細明體" pitchFamily="18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區段" id="{6D7BF03A-C506-1B4E-9C9C-2C3610005A12}">
          <p14:sldIdLst>
            <p14:sldId id="256"/>
            <p14:sldId id="257"/>
            <p14:sldId id="265"/>
            <p14:sldId id="258"/>
            <p14:sldId id="264"/>
            <p14:sldId id="266"/>
            <p14:sldId id="263"/>
            <p14:sldId id="259"/>
            <p14:sldId id="260"/>
            <p14:sldId id="267"/>
            <p14:sldId id="269"/>
            <p14:sldId id="296"/>
            <p14:sldId id="271"/>
            <p14:sldId id="297"/>
            <p14:sldId id="270"/>
            <p14:sldId id="298"/>
            <p14:sldId id="272"/>
            <p14:sldId id="275"/>
            <p14:sldId id="299"/>
            <p14:sldId id="277"/>
            <p14:sldId id="279"/>
            <p14:sldId id="278"/>
            <p14:sldId id="280"/>
            <p14:sldId id="281"/>
            <p14:sldId id="276"/>
            <p14:sldId id="282"/>
            <p14:sldId id="283"/>
            <p14:sldId id="284"/>
            <p14:sldId id="285"/>
            <p14:sldId id="286"/>
            <p14:sldId id="289"/>
            <p14:sldId id="290"/>
            <p14:sldId id="287"/>
            <p14:sldId id="288"/>
            <p14:sldId id="292"/>
            <p14:sldId id="273"/>
            <p14:sldId id="291"/>
            <p14:sldId id="293"/>
            <p14:sldId id="300"/>
            <p14:sldId id="301"/>
            <p14:sldId id="302"/>
            <p14:sldId id="303"/>
            <p14:sldId id="274"/>
            <p14:sldId id="26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FF9900"/>
    <a:srgbClr val="009900"/>
    <a:srgbClr val="F68060"/>
    <a:srgbClr val="66FF99"/>
    <a:srgbClr val="FF66CC"/>
    <a:srgbClr val="259B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31" autoAdjust="0"/>
    <p:restoredTop sz="96758" autoAdjust="0"/>
  </p:normalViewPr>
  <p:slideViewPr>
    <p:cSldViewPr snapToGrid="0">
      <p:cViewPr>
        <p:scale>
          <a:sx n="108" d="100"/>
          <a:sy n="108" d="100"/>
        </p:scale>
        <p:origin x="-1328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4" d="100"/>
          <a:sy n="54" d="100"/>
        </p:scale>
        <p:origin x="-2670" y="-84"/>
      </p:cViewPr>
      <p:guideLst>
        <p:guide orient="horz" pos="3120"/>
        <p:guide pos="2140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notesMaster" Target="notesMasters/notesMaster1.xml"/><Relationship Id="rId48" Type="http://schemas.openxmlformats.org/officeDocument/2006/relationships/handoutMaster" Target="handoutMasters/handout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2A3672-7DAB-4C7F-A4F2-6368C3BE690F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76F92651-F19D-4D72-9CC9-412FB891C9D7}">
      <dgm:prSet phldrT="[文字]"/>
      <dgm:spPr/>
      <dgm:t>
        <a:bodyPr/>
        <a:lstStyle/>
        <a:p>
          <a:r>
            <a:rPr lang="zh-TW" altLang="en-US" dirty="0" smtClean="0"/>
            <a:t>處理</a:t>
          </a:r>
          <a:endParaRPr lang="zh-TW" altLang="en-US" dirty="0"/>
        </a:p>
      </dgm:t>
    </dgm:pt>
    <dgm:pt modelId="{7454FEF0-F21C-4075-9C06-D7A908F064FD}" type="parTrans" cxnId="{753DBAF6-5C12-4147-AA96-8534A84C43CE}">
      <dgm:prSet/>
      <dgm:spPr/>
      <dgm:t>
        <a:bodyPr/>
        <a:lstStyle/>
        <a:p>
          <a:endParaRPr lang="zh-TW" altLang="en-US"/>
        </a:p>
      </dgm:t>
    </dgm:pt>
    <dgm:pt modelId="{49A5E618-8AC4-4E83-B7C6-90BC95679199}" type="sibTrans" cxnId="{753DBAF6-5C12-4147-AA96-8534A84C43CE}">
      <dgm:prSet/>
      <dgm:spPr/>
      <dgm:t>
        <a:bodyPr/>
        <a:lstStyle/>
        <a:p>
          <a:endParaRPr lang="zh-TW" altLang="en-US"/>
        </a:p>
      </dgm:t>
    </dgm:pt>
    <dgm:pt modelId="{3268D337-3770-42CD-916C-A52D80C30738}">
      <dgm:prSet phldrT="[文字]"/>
      <dgm:spPr/>
      <dgm:t>
        <a:bodyPr/>
        <a:lstStyle/>
        <a:p>
          <a:r>
            <a:rPr lang="zh-TW" altLang="en-US" dirty="0" smtClean="0"/>
            <a:t>辨識</a:t>
          </a:r>
          <a:endParaRPr lang="zh-TW" altLang="en-US" dirty="0"/>
        </a:p>
      </dgm:t>
    </dgm:pt>
    <dgm:pt modelId="{C79D5AB0-901A-4856-B68E-9040B04778F5}" type="sibTrans" cxnId="{6C3584F1-5E9C-4AB4-A03E-CCEF6701FD1D}">
      <dgm:prSet/>
      <dgm:spPr/>
      <dgm:t>
        <a:bodyPr/>
        <a:lstStyle/>
        <a:p>
          <a:endParaRPr lang="zh-TW" altLang="en-US"/>
        </a:p>
      </dgm:t>
    </dgm:pt>
    <dgm:pt modelId="{AD6642BB-DC04-45A7-B652-25DE4432702C}" type="parTrans" cxnId="{6C3584F1-5E9C-4AB4-A03E-CCEF6701FD1D}">
      <dgm:prSet/>
      <dgm:spPr/>
      <dgm:t>
        <a:bodyPr/>
        <a:lstStyle/>
        <a:p>
          <a:endParaRPr lang="zh-TW" altLang="en-US"/>
        </a:p>
      </dgm:t>
    </dgm:pt>
    <dgm:pt modelId="{D7BF8AA0-8AA5-4AED-A685-76EFB954EBF9}" type="pres">
      <dgm:prSet presAssocID="{9C2A3672-7DAB-4C7F-A4F2-6368C3BE690F}" presName="CompostProcess" presStyleCnt="0">
        <dgm:presLayoutVars>
          <dgm:dir/>
          <dgm:resizeHandles val="exact"/>
        </dgm:presLayoutVars>
      </dgm:prSet>
      <dgm:spPr/>
    </dgm:pt>
    <dgm:pt modelId="{C4122EA5-65EA-4C33-A1AD-97C6714CE489}" type="pres">
      <dgm:prSet presAssocID="{9C2A3672-7DAB-4C7F-A4F2-6368C3BE690F}" presName="arrow" presStyleLbl="bgShp" presStyleIdx="0" presStyleCnt="1"/>
      <dgm:spPr/>
    </dgm:pt>
    <dgm:pt modelId="{BE004BA6-5B1C-44DA-8431-8C26F70D692E}" type="pres">
      <dgm:prSet presAssocID="{9C2A3672-7DAB-4C7F-A4F2-6368C3BE690F}" presName="linearProcess" presStyleCnt="0"/>
      <dgm:spPr/>
    </dgm:pt>
    <dgm:pt modelId="{BAB8E06F-6C13-47A8-A23F-8C69E9DC0339}" type="pres">
      <dgm:prSet presAssocID="{76F92651-F19D-4D72-9CC9-412FB891C9D7}" presName="text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92D6BA1-CAD8-445B-8D18-5F7CD70297ED}" type="pres">
      <dgm:prSet presAssocID="{49A5E618-8AC4-4E83-B7C6-90BC95679199}" presName="sibTrans" presStyleCnt="0"/>
      <dgm:spPr/>
    </dgm:pt>
    <dgm:pt modelId="{D877BF77-92DF-4A65-B8CE-BC81F2829C66}" type="pres">
      <dgm:prSet presAssocID="{3268D337-3770-42CD-916C-A52D80C30738}" presName="text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6F290F4-4B34-4557-A99E-6466135436D9}" type="presOf" srcId="{3268D337-3770-42CD-916C-A52D80C30738}" destId="{D877BF77-92DF-4A65-B8CE-BC81F2829C66}" srcOrd="0" destOrd="0" presId="urn:microsoft.com/office/officeart/2005/8/layout/hProcess9"/>
    <dgm:cxn modelId="{B9730540-ECF0-4B32-85D9-A5B05FC816D2}" type="presOf" srcId="{9C2A3672-7DAB-4C7F-A4F2-6368C3BE690F}" destId="{D7BF8AA0-8AA5-4AED-A685-76EFB954EBF9}" srcOrd="0" destOrd="0" presId="urn:microsoft.com/office/officeart/2005/8/layout/hProcess9"/>
    <dgm:cxn modelId="{6C3584F1-5E9C-4AB4-A03E-CCEF6701FD1D}" srcId="{9C2A3672-7DAB-4C7F-A4F2-6368C3BE690F}" destId="{3268D337-3770-42CD-916C-A52D80C30738}" srcOrd="1" destOrd="0" parTransId="{AD6642BB-DC04-45A7-B652-25DE4432702C}" sibTransId="{C79D5AB0-901A-4856-B68E-9040B04778F5}"/>
    <dgm:cxn modelId="{753DBAF6-5C12-4147-AA96-8534A84C43CE}" srcId="{9C2A3672-7DAB-4C7F-A4F2-6368C3BE690F}" destId="{76F92651-F19D-4D72-9CC9-412FB891C9D7}" srcOrd="0" destOrd="0" parTransId="{7454FEF0-F21C-4075-9C06-D7A908F064FD}" sibTransId="{49A5E618-8AC4-4E83-B7C6-90BC95679199}"/>
    <dgm:cxn modelId="{D3531DDA-3644-429D-988F-7AC2C73B662C}" type="presOf" srcId="{76F92651-F19D-4D72-9CC9-412FB891C9D7}" destId="{BAB8E06F-6C13-47A8-A23F-8C69E9DC0339}" srcOrd="0" destOrd="0" presId="urn:microsoft.com/office/officeart/2005/8/layout/hProcess9"/>
    <dgm:cxn modelId="{DC4CBA5C-9E23-4D88-8732-452E5F7F3470}" type="presParOf" srcId="{D7BF8AA0-8AA5-4AED-A685-76EFB954EBF9}" destId="{C4122EA5-65EA-4C33-A1AD-97C6714CE489}" srcOrd="0" destOrd="0" presId="urn:microsoft.com/office/officeart/2005/8/layout/hProcess9"/>
    <dgm:cxn modelId="{6CA3BD62-D551-40FF-8EA3-6B71430DD1CA}" type="presParOf" srcId="{D7BF8AA0-8AA5-4AED-A685-76EFB954EBF9}" destId="{BE004BA6-5B1C-44DA-8431-8C26F70D692E}" srcOrd="1" destOrd="0" presId="urn:microsoft.com/office/officeart/2005/8/layout/hProcess9"/>
    <dgm:cxn modelId="{C83F16C1-31C3-484E-8F47-098720EBB359}" type="presParOf" srcId="{BE004BA6-5B1C-44DA-8431-8C26F70D692E}" destId="{BAB8E06F-6C13-47A8-A23F-8C69E9DC0339}" srcOrd="0" destOrd="0" presId="urn:microsoft.com/office/officeart/2005/8/layout/hProcess9"/>
    <dgm:cxn modelId="{FB11B84E-EB80-47AB-AB0C-938E09D35421}" type="presParOf" srcId="{BE004BA6-5B1C-44DA-8431-8C26F70D692E}" destId="{892D6BA1-CAD8-445B-8D18-5F7CD70297ED}" srcOrd="1" destOrd="0" presId="urn:microsoft.com/office/officeart/2005/8/layout/hProcess9"/>
    <dgm:cxn modelId="{CE9CDBFB-96F0-4A0B-85BD-9796DE3A7661}" type="presParOf" srcId="{BE004BA6-5B1C-44DA-8431-8C26F70D692E}" destId="{D877BF77-92DF-4A65-B8CE-BC81F2829C66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D46938-6B8A-4ED2-810C-43DB7C9EE83F}" type="doc">
      <dgm:prSet loTypeId="urn:microsoft.com/office/officeart/2005/8/layout/hProcess9" loCatId="process" qsTypeId="urn:microsoft.com/office/officeart/2005/8/quickstyle/simple3" qsCatId="simple" csTypeId="urn:microsoft.com/office/officeart/2005/8/colors/accent6_2" csCatId="accent6" phldr="1"/>
      <dgm:spPr/>
      <dgm:t>
        <a:bodyPr/>
        <a:lstStyle/>
        <a:p>
          <a:endParaRPr lang="zh-TW" altLang="en-US"/>
        </a:p>
      </dgm:t>
    </dgm:pt>
    <dgm:pt modelId="{BB7F59D5-5086-479B-9CC0-74E1E2727709}">
      <dgm:prSet phldrT="[文字]"/>
      <dgm:spPr/>
      <dgm:t>
        <a:bodyPr/>
        <a:lstStyle/>
        <a:p>
          <a:r>
            <a:rPr lang="zh-TW" altLang="en-US" dirty="0" smtClean="0"/>
            <a:t>灰階轉換</a:t>
          </a:r>
          <a:endParaRPr lang="zh-TW" altLang="en-US" dirty="0"/>
        </a:p>
      </dgm:t>
    </dgm:pt>
    <dgm:pt modelId="{40ADF2E5-1BFD-4437-A9B4-775D3C95C873}" type="parTrans" cxnId="{809C3D92-97D3-4F73-AEAB-679FA0005DDE}">
      <dgm:prSet/>
      <dgm:spPr/>
      <dgm:t>
        <a:bodyPr/>
        <a:lstStyle/>
        <a:p>
          <a:endParaRPr lang="zh-TW" altLang="en-US"/>
        </a:p>
      </dgm:t>
    </dgm:pt>
    <dgm:pt modelId="{5530ACC4-9532-4352-B6BD-AEDD2A4E72C9}" type="sibTrans" cxnId="{809C3D92-97D3-4F73-AEAB-679FA0005DDE}">
      <dgm:prSet/>
      <dgm:spPr/>
      <dgm:t>
        <a:bodyPr/>
        <a:lstStyle/>
        <a:p>
          <a:endParaRPr lang="zh-TW" altLang="en-US"/>
        </a:p>
      </dgm:t>
    </dgm:pt>
    <dgm:pt modelId="{F3846265-9A8E-48E1-809D-548B9B5BB364}">
      <dgm:prSet phldrT="[文字]"/>
      <dgm:spPr/>
      <dgm:t>
        <a:bodyPr/>
        <a:lstStyle/>
        <a:p>
          <a:r>
            <a:rPr lang="zh-TW" altLang="en-US" dirty="0" smtClean="0"/>
            <a:t>彩色影像轉灰階影像</a:t>
          </a:r>
          <a:endParaRPr lang="zh-TW" altLang="en-US" dirty="0"/>
        </a:p>
      </dgm:t>
    </dgm:pt>
    <dgm:pt modelId="{ADE232FE-239C-4BF4-8E1A-E71BC4A1927C}" type="parTrans" cxnId="{72570180-555A-4D6C-A376-7A75706ACC58}">
      <dgm:prSet/>
      <dgm:spPr/>
      <dgm:t>
        <a:bodyPr/>
        <a:lstStyle/>
        <a:p>
          <a:endParaRPr lang="zh-TW" altLang="en-US"/>
        </a:p>
      </dgm:t>
    </dgm:pt>
    <dgm:pt modelId="{747CEFF5-297B-4DBB-A05B-DCCAE17B8D8F}" type="sibTrans" cxnId="{72570180-555A-4D6C-A376-7A75706ACC58}">
      <dgm:prSet/>
      <dgm:spPr/>
      <dgm:t>
        <a:bodyPr/>
        <a:lstStyle/>
        <a:p>
          <a:endParaRPr lang="zh-TW" altLang="en-US"/>
        </a:p>
      </dgm:t>
    </dgm:pt>
    <dgm:pt modelId="{3BD91AE4-D30C-4296-924E-264B9B4EA817}">
      <dgm:prSet phldrT="[文字]"/>
      <dgm:spPr/>
      <dgm:t>
        <a:bodyPr/>
        <a:lstStyle/>
        <a:p>
          <a:r>
            <a:rPr lang="zh-TW" altLang="en-US" dirty="0" smtClean="0"/>
            <a:t>雜訊處理</a:t>
          </a:r>
          <a:endParaRPr lang="zh-TW" altLang="en-US" dirty="0"/>
        </a:p>
      </dgm:t>
    </dgm:pt>
    <dgm:pt modelId="{EE86FF6C-41DA-4470-B054-B574EAC24601}" type="parTrans" cxnId="{6805D874-C55C-4B62-8A68-EAA6EEE69EF5}">
      <dgm:prSet/>
      <dgm:spPr/>
      <dgm:t>
        <a:bodyPr/>
        <a:lstStyle/>
        <a:p>
          <a:endParaRPr lang="zh-TW" altLang="en-US"/>
        </a:p>
      </dgm:t>
    </dgm:pt>
    <dgm:pt modelId="{7E226E8E-7D5E-4073-AC39-D41D6A79177C}" type="sibTrans" cxnId="{6805D874-C55C-4B62-8A68-EAA6EEE69EF5}">
      <dgm:prSet/>
      <dgm:spPr/>
      <dgm:t>
        <a:bodyPr/>
        <a:lstStyle/>
        <a:p>
          <a:endParaRPr lang="zh-TW" altLang="en-US"/>
        </a:p>
      </dgm:t>
    </dgm:pt>
    <dgm:pt modelId="{1B870D44-C02D-4F39-B57C-65C95C321C03}">
      <dgm:prSet phldrT="[文字]"/>
      <dgm:spPr/>
      <dgm:t>
        <a:bodyPr/>
        <a:lstStyle/>
        <a:p>
          <a:r>
            <a:rPr lang="zh-TW" altLang="en-US" dirty="0" smtClean="0"/>
            <a:t>中值濾波</a:t>
          </a:r>
          <a:endParaRPr lang="zh-TW" altLang="en-US" dirty="0"/>
        </a:p>
      </dgm:t>
    </dgm:pt>
    <dgm:pt modelId="{0C246EB2-F678-44F8-9D19-970E77850595}" type="parTrans" cxnId="{F4999C3F-1B07-4EA9-AC57-FF985622ABDC}">
      <dgm:prSet/>
      <dgm:spPr/>
      <dgm:t>
        <a:bodyPr/>
        <a:lstStyle/>
        <a:p>
          <a:endParaRPr lang="zh-TW" altLang="en-US"/>
        </a:p>
      </dgm:t>
    </dgm:pt>
    <dgm:pt modelId="{5E0310E6-5276-49DA-91F0-CEF2C5FC59A7}" type="sibTrans" cxnId="{F4999C3F-1B07-4EA9-AC57-FF985622ABDC}">
      <dgm:prSet/>
      <dgm:spPr/>
      <dgm:t>
        <a:bodyPr/>
        <a:lstStyle/>
        <a:p>
          <a:endParaRPr lang="zh-TW" altLang="en-US"/>
        </a:p>
      </dgm:t>
    </dgm:pt>
    <dgm:pt modelId="{FE147B07-1311-4E9E-A88B-FD6456A26197}">
      <dgm:prSet phldrT="[文字]"/>
      <dgm:spPr/>
      <dgm:t>
        <a:bodyPr/>
        <a:lstStyle/>
        <a:p>
          <a:r>
            <a:rPr lang="zh-TW" altLang="en-US" dirty="0" smtClean="0"/>
            <a:t>強化對比</a:t>
          </a:r>
          <a:endParaRPr lang="zh-TW" altLang="en-US" dirty="0"/>
        </a:p>
      </dgm:t>
    </dgm:pt>
    <dgm:pt modelId="{0CDCF2AF-461A-4A71-A80A-0655F9BEFAC3}" type="parTrans" cxnId="{87730B58-E44B-4B1D-AB1D-74B698B98233}">
      <dgm:prSet/>
      <dgm:spPr/>
      <dgm:t>
        <a:bodyPr/>
        <a:lstStyle/>
        <a:p>
          <a:endParaRPr lang="zh-TW" altLang="en-US"/>
        </a:p>
      </dgm:t>
    </dgm:pt>
    <dgm:pt modelId="{07E049FD-242B-46E3-921B-187A4FE1E770}" type="sibTrans" cxnId="{87730B58-E44B-4B1D-AB1D-74B698B98233}">
      <dgm:prSet/>
      <dgm:spPr/>
      <dgm:t>
        <a:bodyPr/>
        <a:lstStyle/>
        <a:p>
          <a:endParaRPr lang="zh-TW" altLang="en-US"/>
        </a:p>
      </dgm:t>
    </dgm:pt>
    <dgm:pt modelId="{C10A272C-3733-434C-B9D8-097F1BD1D6A9}">
      <dgm:prSet phldrT="[文字]"/>
      <dgm:spPr/>
      <dgm:t>
        <a:bodyPr/>
        <a:lstStyle/>
        <a:p>
          <a:r>
            <a:rPr lang="zh-TW" altLang="en-US" dirty="0" smtClean="0"/>
            <a:t>設定</a:t>
          </a:r>
          <a:r>
            <a:rPr lang="en-US" altLang="zh-TW" dirty="0" smtClean="0"/>
            <a:t>threshold</a:t>
          </a:r>
          <a:endParaRPr lang="zh-TW" altLang="en-US" dirty="0"/>
        </a:p>
      </dgm:t>
    </dgm:pt>
    <dgm:pt modelId="{9ECB152F-BBD4-41A9-B0E0-9EFAA8638131}" type="parTrans" cxnId="{898C8CAE-0B84-4169-92B3-89CE8F4FBB31}">
      <dgm:prSet/>
      <dgm:spPr/>
      <dgm:t>
        <a:bodyPr/>
        <a:lstStyle/>
        <a:p>
          <a:endParaRPr lang="zh-TW" altLang="en-US"/>
        </a:p>
      </dgm:t>
    </dgm:pt>
    <dgm:pt modelId="{07E01F9C-8012-4BDB-B15A-FDC78B754BA7}" type="sibTrans" cxnId="{898C8CAE-0B84-4169-92B3-89CE8F4FBB31}">
      <dgm:prSet/>
      <dgm:spPr/>
      <dgm:t>
        <a:bodyPr/>
        <a:lstStyle/>
        <a:p>
          <a:endParaRPr lang="zh-TW" altLang="en-US"/>
        </a:p>
      </dgm:t>
    </dgm:pt>
    <dgm:pt modelId="{BED2AF95-26DF-4A4B-9F9D-C76307046671}">
      <dgm:prSet phldrT="[文字]"/>
      <dgm:spPr/>
      <dgm:t>
        <a:bodyPr/>
        <a:lstStyle/>
        <a:p>
          <a:r>
            <a:rPr lang="zh-TW" altLang="en-US" dirty="0" smtClean="0"/>
            <a:t>二值化</a:t>
          </a:r>
          <a:endParaRPr lang="zh-TW" altLang="en-US" dirty="0"/>
        </a:p>
      </dgm:t>
    </dgm:pt>
    <dgm:pt modelId="{9ECEE00B-0F6D-40AD-8CDC-96DC47715547}" type="parTrans" cxnId="{021A0FA9-9CA3-4051-B405-588AD3778BCC}">
      <dgm:prSet/>
      <dgm:spPr/>
      <dgm:t>
        <a:bodyPr/>
        <a:lstStyle/>
        <a:p>
          <a:endParaRPr lang="zh-TW" altLang="en-US"/>
        </a:p>
      </dgm:t>
    </dgm:pt>
    <dgm:pt modelId="{431F997B-0B0C-45C5-A5CD-9566B51E3B3E}" type="sibTrans" cxnId="{021A0FA9-9CA3-4051-B405-588AD3778BCC}">
      <dgm:prSet/>
      <dgm:spPr/>
      <dgm:t>
        <a:bodyPr/>
        <a:lstStyle/>
        <a:p>
          <a:endParaRPr lang="zh-TW" altLang="en-US"/>
        </a:p>
      </dgm:t>
    </dgm:pt>
    <dgm:pt modelId="{ABA01B88-EEA8-41C1-A345-58B200BC68E9}">
      <dgm:prSet phldrT="[文字]"/>
      <dgm:spPr/>
      <dgm:t>
        <a:bodyPr/>
        <a:lstStyle/>
        <a:p>
          <a:r>
            <a:rPr lang="en-US" altLang="zh-TW" dirty="0" smtClean="0"/>
            <a:t>Histogram</a:t>
          </a:r>
          <a:endParaRPr lang="zh-TW" altLang="en-US" dirty="0"/>
        </a:p>
      </dgm:t>
    </dgm:pt>
    <dgm:pt modelId="{575D600A-89EC-4A61-BB92-969D1BB6453E}" type="parTrans" cxnId="{DB39AC75-B6CC-4B7B-9AC1-E226840665CB}">
      <dgm:prSet/>
      <dgm:spPr/>
      <dgm:t>
        <a:bodyPr/>
        <a:lstStyle/>
        <a:p>
          <a:endParaRPr lang="zh-TW" altLang="en-US"/>
        </a:p>
      </dgm:t>
    </dgm:pt>
    <dgm:pt modelId="{4C0A4691-4826-41D2-8EB9-499BAB2B9281}" type="sibTrans" cxnId="{DB39AC75-B6CC-4B7B-9AC1-E226840665CB}">
      <dgm:prSet/>
      <dgm:spPr/>
      <dgm:t>
        <a:bodyPr/>
        <a:lstStyle/>
        <a:p>
          <a:endParaRPr lang="zh-TW" altLang="en-US"/>
        </a:p>
      </dgm:t>
    </dgm:pt>
    <dgm:pt modelId="{FBEFA267-4E1C-462E-8E4C-1ACCE5935CA3}">
      <dgm:prSet phldrT="[文字]"/>
      <dgm:spPr/>
      <dgm:t>
        <a:bodyPr/>
        <a:lstStyle/>
        <a:p>
          <a:r>
            <a:rPr lang="zh-TW" altLang="en-US" dirty="0" smtClean="0"/>
            <a:t>邊緣偵測</a:t>
          </a:r>
          <a:endParaRPr lang="zh-TW" altLang="en-US" dirty="0"/>
        </a:p>
      </dgm:t>
    </dgm:pt>
    <dgm:pt modelId="{97BB1BF8-D69F-40B0-8BD8-B6E71C60B25E}" type="parTrans" cxnId="{D3F1B579-BC75-4D00-B7FC-F6FAEC9ED1A1}">
      <dgm:prSet/>
      <dgm:spPr/>
      <dgm:t>
        <a:bodyPr/>
        <a:lstStyle/>
        <a:p>
          <a:endParaRPr lang="zh-TW" altLang="en-US"/>
        </a:p>
      </dgm:t>
    </dgm:pt>
    <dgm:pt modelId="{71CA64C7-AE90-4851-93F6-696B1EB9A5BD}" type="sibTrans" cxnId="{D3F1B579-BC75-4D00-B7FC-F6FAEC9ED1A1}">
      <dgm:prSet/>
      <dgm:spPr/>
      <dgm:t>
        <a:bodyPr/>
        <a:lstStyle/>
        <a:p>
          <a:endParaRPr lang="zh-TW" altLang="en-US"/>
        </a:p>
      </dgm:t>
    </dgm:pt>
    <dgm:pt modelId="{C57EE2F5-E06A-43F3-95FB-0E37B40E9F55}">
      <dgm:prSet phldrT="[文字]"/>
      <dgm:spPr/>
      <dgm:t>
        <a:bodyPr/>
        <a:lstStyle/>
        <a:p>
          <a:r>
            <a:rPr lang="en-US" altLang="zh-TW" dirty="0" err="1" smtClean="0"/>
            <a:t>Laplacian</a:t>
          </a:r>
          <a:endParaRPr lang="zh-TW" altLang="en-US" dirty="0"/>
        </a:p>
      </dgm:t>
    </dgm:pt>
    <dgm:pt modelId="{AB43A476-EF4B-4EE4-9F9A-D86C9082FF7E}" type="parTrans" cxnId="{0D6336B8-886B-4389-8EAD-345A82B9DCCB}">
      <dgm:prSet/>
      <dgm:spPr/>
      <dgm:t>
        <a:bodyPr/>
        <a:lstStyle/>
        <a:p>
          <a:endParaRPr lang="zh-TW" altLang="en-US"/>
        </a:p>
      </dgm:t>
    </dgm:pt>
    <dgm:pt modelId="{09EBF7A5-0901-4FBC-B1E3-0FCB26039632}" type="sibTrans" cxnId="{0D6336B8-886B-4389-8EAD-345A82B9DCCB}">
      <dgm:prSet/>
      <dgm:spPr/>
      <dgm:t>
        <a:bodyPr/>
        <a:lstStyle/>
        <a:p>
          <a:endParaRPr lang="zh-TW" altLang="en-US"/>
        </a:p>
      </dgm:t>
    </dgm:pt>
    <dgm:pt modelId="{D992AEE7-4C7B-4E80-A736-B39E1EBDF2F8}">
      <dgm:prSet phldrT="[文字]"/>
      <dgm:spPr/>
      <dgm:t>
        <a:bodyPr/>
        <a:lstStyle/>
        <a:p>
          <a:r>
            <a:rPr lang="zh-TW" altLang="en-US" dirty="0" smtClean="0"/>
            <a:t>平均值濾波</a:t>
          </a:r>
          <a:endParaRPr lang="zh-TW" altLang="en-US" dirty="0"/>
        </a:p>
      </dgm:t>
    </dgm:pt>
    <dgm:pt modelId="{E31275AE-B2CC-4F06-A64E-596CEC6912F3}" type="parTrans" cxnId="{B8C913AA-3720-4199-ACB1-5CA5FCD3B1EC}">
      <dgm:prSet/>
      <dgm:spPr/>
      <dgm:t>
        <a:bodyPr/>
        <a:lstStyle/>
        <a:p>
          <a:endParaRPr lang="zh-TW" altLang="en-US"/>
        </a:p>
      </dgm:t>
    </dgm:pt>
    <dgm:pt modelId="{508089A5-0044-4962-B62D-77B920F6BBF9}" type="sibTrans" cxnId="{B8C913AA-3720-4199-ACB1-5CA5FCD3B1EC}">
      <dgm:prSet/>
      <dgm:spPr/>
      <dgm:t>
        <a:bodyPr/>
        <a:lstStyle/>
        <a:p>
          <a:endParaRPr lang="zh-TW" altLang="en-US"/>
        </a:p>
      </dgm:t>
    </dgm:pt>
    <dgm:pt modelId="{B3871B06-EF29-47D1-BBB3-429CBBE43FEC}">
      <dgm:prSet phldrT="[文字]"/>
      <dgm:spPr/>
      <dgm:t>
        <a:bodyPr/>
        <a:lstStyle/>
        <a:p>
          <a:r>
            <a:rPr lang="zh-TW" altLang="en-US" dirty="0" smtClean="0"/>
            <a:t>其他方式</a:t>
          </a:r>
          <a:endParaRPr lang="zh-TW" altLang="en-US" dirty="0"/>
        </a:p>
      </dgm:t>
    </dgm:pt>
    <dgm:pt modelId="{32C10831-A2A8-4717-B008-C07633E4FA7F}" type="parTrans" cxnId="{1A251720-FB40-4090-9EDC-21A2F1382F3D}">
      <dgm:prSet/>
      <dgm:spPr/>
      <dgm:t>
        <a:bodyPr/>
        <a:lstStyle/>
        <a:p>
          <a:endParaRPr lang="zh-TW" altLang="en-US"/>
        </a:p>
      </dgm:t>
    </dgm:pt>
    <dgm:pt modelId="{73766035-6783-4E2C-9957-E45E667D1DED}" type="sibTrans" cxnId="{1A251720-FB40-4090-9EDC-21A2F1382F3D}">
      <dgm:prSet/>
      <dgm:spPr/>
      <dgm:t>
        <a:bodyPr/>
        <a:lstStyle/>
        <a:p>
          <a:endParaRPr lang="zh-TW" altLang="en-US"/>
        </a:p>
      </dgm:t>
    </dgm:pt>
    <dgm:pt modelId="{37B44D34-A57F-4DB2-AA3D-DBE2C3025DED}">
      <dgm:prSet phldrT="[文字]"/>
      <dgm:spPr/>
      <dgm:t>
        <a:bodyPr/>
        <a:lstStyle/>
        <a:p>
          <a:r>
            <a:rPr lang="en-US" altLang="zh-TW" dirty="0" smtClean="0"/>
            <a:t>Sobel</a:t>
          </a:r>
          <a:endParaRPr lang="zh-TW" altLang="en-US" dirty="0"/>
        </a:p>
      </dgm:t>
    </dgm:pt>
    <dgm:pt modelId="{461B372C-1178-46BB-AF32-884F26CE4F95}" type="parTrans" cxnId="{F009282F-FCEF-40F1-B97E-024590C6C216}">
      <dgm:prSet/>
      <dgm:spPr/>
      <dgm:t>
        <a:bodyPr/>
        <a:lstStyle/>
        <a:p>
          <a:endParaRPr lang="zh-TW" altLang="en-US"/>
        </a:p>
      </dgm:t>
    </dgm:pt>
    <dgm:pt modelId="{9442EA91-C1EE-48F7-9E4E-DC8762F7588D}" type="sibTrans" cxnId="{F009282F-FCEF-40F1-B97E-024590C6C216}">
      <dgm:prSet/>
      <dgm:spPr/>
      <dgm:t>
        <a:bodyPr/>
        <a:lstStyle/>
        <a:p>
          <a:endParaRPr lang="zh-TW" altLang="en-US"/>
        </a:p>
      </dgm:t>
    </dgm:pt>
    <dgm:pt modelId="{0D222790-4AE4-487D-922E-5768CED1F862}">
      <dgm:prSet phldrT="[文字]"/>
      <dgm:spPr/>
      <dgm:t>
        <a:bodyPr/>
        <a:lstStyle/>
        <a:p>
          <a:r>
            <a:rPr lang="en-US" altLang="zh-TW" dirty="0" smtClean="0"/>
            <a:t>Canny</a:t>
          </a:r>
          <a:endParaRPr lang="zh-TW" altLang="en-US" dirty="0"/>
        </a:p>
      </dgm:t>
    </dgm:pt>
    <dgm:pt modelId="{538D7774-49F4-4F67-BB0A-E5F9E455E1F9}" type="parTrans" cxnId="{41F913BE-4ACC-4AA2-8A87-684DCD66F242}">
      <dgm:prSet/>
      <dgm:spPr/>
      <dgm:t>
        <a:bodyPr/>
        <a:lstStyle/>
        <a:p>
          <a:endParaRPr lang="zh-TW" altLang="en-US"/>
        </a:p>
      </dgm:t>
    </dgm:pt>
    <dgm:pt modelId="{B5081C56-B665-4494-BABC-D2F3EB4E4789}" type="sibTrans" cxnId="{41F913BE-4ACC-4AA2-8A87-684DCD66F242}">
      <dgm:prSet/>
      <dgm:spPr/>
      <dgm:t>
        <a:bodyPr/>
        <a:lstStyle/>
        <a:p>
          <a:endParaRPr lang="zh-TW" altLang="en-US"/>
        </a:p>
      </dgm:t>
    </dgm:pt>
    <dgm:pt modelId="{DF708F30-3E9B-4767-A514-1453D3C66659}" type="pres">
      <dgm:prSet presAssocID="{E7D46938-6B8A-4ED2-810C-43DB7C9EE83F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6032CE6B-0960-4D1C-AB2A-7B887B754425}" type="pres">
      <dgm:prSet presAssocID="{E7D46938-6B8A-4ED2-810C-43DB7C9EE83F}" presName="arrow" presStyleLbl="bgShp" presStyleIdx="0" presStyleCnt="1"/>
      <dgm:spPr/>
    </dgm:pt>
    <dgm:pt modelId="{3F9AEEAE-4E9F-4E4C-BE45-732E77C0FD96}" type="pres">
      <dgm:prSet presAssocID="{E7D46938-6B8A-4ED2-810C-43DB7C9EE83F}" presName="linearProcess" presStyleCnt="0"/>
      <dgm:spPr/>
    </dgm:pt>
    <dgm:pt modelId="{725F24D2-E198-498C-BA2F-DE24B3DE5AC0}" type="pres">
      <dgm:prSet presAssocID="{BB7F59D5-5086-479B-9CC0-74E1E2727709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AB13931-BD01-4085-A73E-B09495953AE1}" type="pres">
      <dgm:prSet presAssocID="{5530ACC4-9532-4352-B6BD-AEDD2A4E72C9}" presName="sibTrans" presStyleCnt="0"/>
      <dgm:spPr/>
    </dgm:pt>
    <dgm:pt modelId="{929D631D-E547-4A66-AFF0-3522E07BAD0E}" type="pres">
      <dgm:prSet presAssocID="{3BD91AE4-D30C-4296-924E-264B9B4EA817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80D9A39-D580-46E1-B38B-7E1D4795F818}" type="pres">
      <dgm:prSet presAssocID="{7E226E8E-7D5E-4073-AC39-D41D6A79177C}" presName="sibTrans" presStyleCnt="0"/>
      <dgm:spPr/>
    </dgm:pt>
    <dgm:pt modelId="{C927BA0A-0AAA-42F0-ADAD-25DC61533068}" type="pres">
      <dgm:prSet presAssocID="{FE147B07-1311-4E9E-A88B-FD6456A26197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70EC916-B5EC-4452-94AD-6C8FD560964C}" type="pres">
      <dgm:prSet presAssocID="{07E049FD-242B-46E3-921B-187A4FE1E770}" presName="sibTrans" presStyleCnt="0"/>
      <dgm:spPr/>
    </dgm:pt>
    <dgm:pt modelId="{BFCAB726-D454-4BC5-A791-E7DEF237706D}" type="pres">
      <dgm:prSet presAssocID="{FBEFA267-4E1C-462E-8E4C-1ACCE5935CA3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D2CCACA-10F8-4D3C-8E65-3DD080D8E0D8}" type="pres">
      <dgm:prSet presAssocID="{71CA64C7-AE90-4851-93F6-696B1EB9A5BD}" presName="sibTrans" presStyleCnt="0"/>
      <dgm:spPr/>
    </dgm:pt>
    <dgm:pt modelId="{E45EAF61-22C9-4201-B2B5-319147E4F09C}" type="pres">
      <dgm:prSet presAssocID="{BED2AF95-26DF-4A4B-9F9D-C76307046671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4999C3F-1B07-4EA9-AC57-FF985622ABDC}" srcId="{3BD91AE4-D30C-4296-924E-264B9B4EA817}" destId="{1B870D44-C02D-4F39-B57C-65C95C321C03}" srcOrd="0" destOrd="0" parTransId="{0C246EB2-F678-44F8-9D19-970E77850595}" sibTransId="{5E0310E6-5276-49DA-91F0-CEF2C5FC59A7}"/>
    <dgm:cxn modelId="{898C8CAE-0B84-4169-92B3-89CE8F4FBB31}" srcId="{BED2AF95-26DF-4A4B-9F9D-C76307046671}" destId="{C10A272C-3733-434C-B9D8-097F1BD1D6A9}" srcOrd="0" destOrd="0" parTransId="{9ECB152F-BBD4-41A9-B0E0-9EFAA8638131}" sibTransId="{07E01F9C-8012-4BDB-B15A-FDC78B754BA7}"/>
    <dgm:cxn modelId="{94EC5672-0D16-4C99-9861-F12BFCA9FDEE}" type="presOf" srcId="{D992AEE7-4C7B-4E80-A736-B39E1EBDF2F8}" destId="{929D631D-E547-4A66-AFF0-3522E07BAD0E}" srcOrd="0" destOrd="2" presId="urn:microsoft.com/office/officeart/2005/8/layout/hProcess9"/>
    <dgm:cxn modelId="{87730B58-E44B-4B1D-AB1D-74B698B98233}" srcId="{E7D46938-6B8A-4ED2-810C-43DB7C9EE83F}" destId="{FE147B07-1311-4E9E-A88B-FD6456A26197}" srcOrd="2" destOrd="0" parTransId="{0CDCF2AF-461A-4A71-A80A-0655F9BEFAC3}" sibTransId="{07E049FD-242B-46E3-921B-187A4FE1E770}"/>
    <dgm:cxn modelId="{1EB95A4B-B331-49F0-ACC6-392490DFE482}" type="presOf" srcId="{1B870D44-C02D-4F39-B57C-65C95C321C03}" destId="{929D631D-E547-4A66-AFF0-3522E07BAD0E}" srcOrd="0" destOrd="1" presId="urn:microsoft.com/office/officeart/2005/8/layout/hProcess9"/>
    <dgm:cxn modelId="{809C3D92-97D3-4F73-AEAB-679FA0005DDE}" srcId="{E7D46938-6B8A-4ED2-810C-43DB7C9EE83F}" destId="{BB7F59D5-5086-479B-9CC0-74E1E2727709}" srcOrd="0" destOrd="0" parTransId="{40ADF2E5-1BFD-4437-A9B4-775D3C95C873}" sibTransId="{5530ACC4-9532-4352-B6BD-AEDD2A4E72C9}"/>
    <dgm:cxn modelId="{021A0FA9-9CA3-4051-B405-588AD3778BCC}" srcId="{E7D46938-6B8A-4ED2-810C-43DB7C9EE83F}" destId="{BED2AF95-26DF-4A4B-9F9D-C76307046671}" srcOrd="4" destOrd="0" parTransId="{9ECEE00B-0F6D-40AD-8CDC-96DC47715547}" sibTransId="{431F997B-0B0C-45C5-A5CD-9566B51E3B3E}"/>
    <dgm:cxn modelId="{1A251720-FB40-4090-9EDC-21A2F1382F3D}" srcId="{3BD91AE4-D30C-4296-924E-264B9B4EA817}" destId="{B3871B06-EF29-47D1-BBB3-429CBBE43FEC}" srcOrd="2" destOrd="0" parTransId="{32C10831-A2A8-4717-B008-C07633E4FA7F}" sibTransId="{73766035-6783-4E2C-9957-E45E667D1DED}"/>
    <dgm:cxn modelId="{DB39AC75-B6CC-4B7B-9AC1-E226840665CB}" srcId="{FE147B07-1311-4E9E-A88B-FD6456A26197}" destId="{ABA01B88-EEA8-41C1-A345-58B200BC68E9}" srcOrd="0" destOrd="0" parTransId="{575D600A-89EC-4A61-BB92-969D1BB6453E}" sibTransId="{4C0A4691-4826-41D2-8EB9-499BAB2B9281}"/>
    <dgm:cxn modelId="{DE4E50B1-B455-4A00-8C0E-4445CE32060F}" type="presOf" srcId="{BED2AF95-26DF-4A4B-9F9D-C76307046671}" destId="{E45EAF61-22C9-4201-B2B5-319147E4F09C}" srcOrd="0" destOrd="0" presId="urn:microsoft.com/office/officeart/2005/8/layout/hProcess9"/>
    <dgm:cxn modelId="{F009282F-FCEF-40F1-B97E-024590C6C216}" srcId="{FBEFA267-4E1C-462E-8E4C-1ACCE5935CA3}" destId="{37B44D34-A57F-4DB2-AA3D-DBE2C3025DED}" srcOrd="1" destOrd="0" parTransId="{461B372C-1178-46BB-AF32-884F26CE4F95}" sibTransId="{9442EA91-C1EE-48F7-9E4E-DC8762F7588D}"/>
    <dgm:cxn modelId="{CCF51CA7-C79B-4C65-887E-7E1B799F4D67}" type="presOf" srcId="{37B44D34-A57F-4DB2-AA3D-DBE2C3025DED}" destId="{BFCAB726-D454-4BC5-A791-E7DEF237706D}" srcOrd="0" destOrd="2" presId="urn:microsoft.com/office/officeart/2005/8/layout/hProcess9"/>
    <dgm:cxn modelId="{E8168952-F067-42B0-93AC-D6DB06A2AF3D}" type="presOf" srcId="{E7D46938-6B8A-4ED2-810C-43DB7C9EE83F}" destId="{DF708F30-3E9B-4767-A514-1453D3C66659}" srcOrd="0" destOrd="0" presId="urn:microsoft.com/office/officeart/2005/8/layout/hProcess9"/>
    <dgm:cxn modelId="{D59D7B33-27E0-43BF-8689-EEE2DABB51A5}" type="presOf" srcId="{B3871B06-EF29-47D1-BBB3-429CBBE43FEC}" destId="{929D631D-E547-4A66-AFF0-3522E07BAD0E}" srcOrd="0" destOrd="3" presId="urn:microsoft.com/office/officeart/2005/8/layout/hProcess9"/>
    <dgm:cxn modelId="{9E57F60B-8B9F-40EA-A493-03976AB017B1}" type="presOf" srcId="{3BD91AE4-D30C-4296-924E-264B9B4EA817}" destId="{929D631D-E547-4A66-AFF0-3522E07BAD0E}" srcOrd="0" destOrd="0" presId="urn:microsoft.com/office/officeart/2005/8/layout/hProcess9"/>
    <dgm:cxn modelId="{B8C913AA-3720-4199-ACB1-5CA5FCD3B1EC}" srcId="{3BD91AE4-D30C-4296-924E-264B9B4EA817}" destId="{D992AEE7-4C7B-4E80-A736-B39E1EBDF2F8}" srcOrd="1" destOrd="0" parTransId="{E31275AE-B2CC-4F06-A64E-596CEC6912F3}" sibTransId="{508089A5-0044-4962-B62D-77B920F6BBF9}"/>
    <dgm:cxn modelId="{995FE045-2B0D-4D15-ABAE-447136FEB86D}" type="presOf" srcId="{FBEFA267-4E1C-462E-8E4C-1ACCE5935CA3}" destId="{BFCAB726-D454-4BC5-A791-E7DEF237706D}" srcOrd="0" destOrd="0" presId="urn:microsoft.com/office/officeart/2005/8/layout/hProcess9"/>
    <dgm:cxn modelId="{0D6336B8-886B-4389-8EAD-345A82B9DCCB}" srcId="{FBEFA267-4E1C-462E-8E4C-1ACCE5935CA3}" destId="{C57EE2F5-E06A-43F3-95FB-0E37B40E9F55}" srcOrd="0" destOrd="0" parTransId="{AB43A476-EF4B-4EE4-9F9A-D86C9082FF7E}" sibTransId="{09EBF7A5-0901-4FBC-B1E3-0FCB26039632}"/>
    <dgm:cxn modelId="{D3F1B579-BC75-4D00-B7FC-F6FAEC9ED1A1}" srcId="{E7D46938-6B8A-4ED2-810C-43DB7C9EE83F}" destId="{FBEFA267-4E1C-462E-8E4C-1ACCE5935CA3}" srcOrd="3" destOrd="0" parTransId="{97BB1BF8-D69F-40B0-8BD8-B6E71C60B25E}" sibTransId="{71CA64C7-AE90-4851-93F6-696B1EB9A5BD}"/>
    <dgm:cxn modelId="{41F913BE-4ACC-4AA2-8A87-684DCD66F242}" srcId="{FBEFA267-4E1C-462E-8E4C-1ACCE5935CA3}" destId="{0D222790-4AE4-487D-922E-5768CED1F862}" srcOrd="2" destOrd="0" parTransId="{538D7774-49F4-4F67-BB0A-E5F9E455E1F9}" sibTransId="{B5081C56-B665-4494-BABC-D2F3EB4E4789}"/>
    <dgm:cxn modelId="{C05E9C4F-0FA7-46C4-8463-8EAC4A4CE194}" type="presOf" srcId="{F3846265-9A8E-48E1-809D-548B9B5BB364}" destId="{725F24D2-E198-498C-BA2F-DE24B3DE5AC0}" srcOrd="0" destOrd="1" presId="urn:microsoft.com/office/officeart/2005/8/layout/hProcess9"/>
    <dgm:cxn modelId="{62876AB7-0DF0-4905-BFED-07F98983C445}" type="presOf" srcId="{ABA01B88-EEA8-41C1-A345-58B200BC68E9}" destId="{C927BA0A-0AAA-42F0-ADAD-25DC61533068}" srcOrd="0" destOrd="1" presId="urn:microsoft.com/office/officeart/2005/8/layout/hProcess9"/>
    <dgm:cxn modelId="{6CB99718-691C-4857-9F90-C0E0A76DE0AF}" type="presOf" srcId="{C10A272C-3733-434C-B9D8-097F1BD1D6A9}" destId="{E45EAF61-22C9-4201-B2B5-319147E4F09C}" srcOrd="0" destOrd="1" presId="urn:microsoft.com/office/officeart/2005/8/layout/hProcess9"/>
    <dgm:cxn modelId="{A6B05C6B-FCA8-42D5-9CF5-7C0634AA7D6E}" type="presOf" srcId="{BB7F59D5-5086-479B-9CC0-74E1E2727709}" destId="{725F24D2-E198-498C-BA2F-DE24B3DE5AC0}" srcOrd="0" destOrd="0" presId="urn:microsoft.com/office/officeart/2005/8/layout/hProcess9"/>
    <dgm:cxn modelId="{6805D874-C55C-4B62-8A68-EAA6EEE69EF5}" srcId="{E7D46938-6B8A-4ED2-810C-43DB7C9EE83F}" destId="{3BD91AE4-D30C-4296-924E-264B9B4EA817}" srcOrd="1" destOrd="0" parTransId="{EE86FF6C-41DA-4470-B054-B574EAC24601}" sibTransId="{7E226E8E-7D5E-4073-AC39-D41D6A79177C}"/>
    <dgm:cxn modelId="{DF6C17B9-2798-4E86-8451-145723F19C08}" type="presOf" srcId="{C57EE2F5-E06A-43F3-95FB-0E37B40E9F55}" destId="{BFCAB726-D454-4BC5-A791-E7DEF237706D}" srcOrd="0" destOrd="1" presId="urn:microsoft.com/office/officeart/2005/8/layout/hProcess9"/>
    <dgm:cxn modelId="{72570180-555A-4D6C-A376-7A75706ACC58}" srcId="{BB7F59D5-5086-479B-9CC0-74E1E2727709}" destId="{F3846265-9A8E-48E1-809D-548B9B5BB364}" srcOrd="0" destOrd="0" parTransId="{ADE232FE-239C-4BF4-8E1A-E71BC4A1927C}" sibTransId="{747CEFF5-297B-4DBB-A05B-DCCAE17B8D8F}"/>
    <dgm:cxn modelId="{41EC58B0-827C-4EDB-BAF9-555CF3D78109}" type="presOf" srcId="{FE147B07-1311-4E9E-A88B-FD6456A26197}" destId="{C927BA0A-0AAA-42F0-ADAD-25DC61533068}" srcOrd="0" destOrd="0" presId="urn:microsoft.com/office/officeart/2005/8/layout/hProcess9"/>
    <dgm:cxn modelId="{FCED41A1-EA62-4D63-B7D2-28D1AD44F94E}" type="presOf" srcId="{0D222790-4AE4-487D-922E-5768CED1F862}" destId="{BFCAB726-D454-4BC5-A791-E7DEF237706D}" srcOrd="0" destOrd="3" presId="urn:microsoft.com/office/officeart/2005/8/layout/hProcess9"/>
    <dgm:cxn modelId="{DDB0448B-22A8-4B61-8581-E7205ADA96D1}" type="presParOf" srcId="{DF708F30-3E9B-4767-A514-1453D3C66659}" destId="{6032CE6B-0960-4D1C-AB2A-7B887B754425}" srcOrd="0" destOrd="0" presId="urn:microsoft.com/office/officeart/2005/8/layout/hProcess9"/>
    <dgm:cxn modelId="{6E5BDBE7-FB26-4D31-AB2A-9520D6AFF4E3}" type="presParOf" srcId="{DF708F30-3E9B-4767-A514-1453D3C66659}" destId="{3F9AEEAE-4E9F-4E4C-BE45-732E77C0FD96}" srcOrd="1" destOrd="0" presId="urn:microsoft.com/office/officeart/2005/8/layout/hProcess9"/>
    <dgm:cxn modelId="{B0314DE7-314F-466F-B9CC-00B06E1041DF}" type="presParOf" srcId="{3F9AEEAE-4E9F-4E4C-BE45-732E77C0FD96}" destId="{725F24D2-E198-498C-BA2F-DE24B3DE5AC0}" srcOrd="0" destOrd="0" presId="urn:microsoft.com/office/officeart/2005/8/layout/hProcess9"/>
    <dgm:cxn modelId="{C7EB0548-E789-4FAA-83F1-58A0A548F4DC}" type="presParOf" srcId="{3F9AEEAE-4E9F-4E4C-BE45-732E77C0FD96}" destId="{4AB13931-BD01-4085-A73E-B09495953AE1}" srcOrd="1" destOrd="0" presId="urn:microsoft.com/office/officeart/2005/8/layout/hProcess9"/>
    <dgm:cxn modelId="{C5DFF370-A7EA-4768-80E0-F948055C9197}" type="presParOf" srcId="{3F9AEEAE-4E9F-4E4C-BE45-732E77C0FD96}" destId="{929D631D-E547-4A66-AFF0-3522E07BAD0E}" srcOrd="2" destOrd="0" presId="urn:microsoft.com/office/officeart/2005/8/layout/hProcess9"/>
    <dgm:cxn modelId="{C272E7C6-E201-48D9-924C-9DABD255F015}" type="presParOf" srcId="{3F9AEEAE-4E9F-4E4C-BE45-732E77C0FD96}" destId="{380D9A39-D580-46E1-B38B-7E1D4795F818}" srcOrd="3" destOrd="0" presId="urn:microsoft.com/office/officeart/2005/8/layout/hProcess9"/>
    <dgm:cxn modelId="{1CFAA05A-E7DF-48C4-B90D-A6F1E116B541}" type="presParOf" srcId="{3F9AEEAE-4E9F-4E4C-BE45-732E77C0FD96}" destId="{C927BA0A-0AAA-42F0-ADAD-25DC61533068}" srcOrd="4" destOrd="0" presId="urn:microsoft.com/office/officeart/2005/8/layout/hProcess9"/>
    <dgm:cxn modelId="{2F26099B-70CD-4CD4-A008-A3556D2BC2EA}" type="presParOf" srcId="{3F9AEEAE-4E9F-4E4C-BE45-732E77C0FD96}" destId="{970EC916-B5EC-4452-94AD-6C8FD560964C}" srcOrd="5" destOrd="0" presId="urn:microsoft.com/office/officeart/2005/8/layout/hProcess9"/>
    <dgm:cxn modelId="{7825DAC1-5DD3-498A-8AAF-8B96BB0A24C5}" type="presParOf" srcId="{3F9AEEAE-4E9F-4E4C-BE45-732E77C0FD96}" destId="{BFCAB726-D454-4BC5-A791-E7DEF237706D}" srcOrd="6" destOrd="0" presId="urn:microsoft.com/office/officeart/2005/8/layout/hProcess9"/>
    <dgm:cxn modelId="{4F9B56EC-50C4-4AFC-91A0-1E08A9D011AE}" type="presParOf" srcId="{3F9AEEAE-4E9F-4E4C-BE45-732E77C0FD96}" destId="{3D2CCACA-10F8-4D3C-8E65-3DD080D8E0D8}" srcOrd="7" destOrd="0" presId="urn:microsoft.com/office/officeart/2005/8/layout/hProcess9"/>
    <dgm:cxn modelId="{4F277C1D-63D9-4DA6-A6DD-DE2E54E44FE3}" type="presParOf" srcId="{3F9AEEAE-4E9F-4E4C-BE45-732E77C0FD96}" destId="{E45EAF61-22C9-4201-B2B5-319147E4F09C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637AD6C-F2A5-4055-91A7-E6F487744A5E}" type="doc">
      <dgm:prSet loTypeId="urn:microsoft.com/office/officeart/2009/3/layout/IncreasingArrowsProcess" loCatId="process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zh-TW" altLang="en-US"/>
        </a:p>
      </dgm:t>
    </dgm:pt>
    <dgm:pt modelId="{5B5F7385-B222-4168-A81F-57E20C6D1231}">
      <dgm:prSet phldrT="[文字]" custT="1"/>
      <dgm:spPr/>
      <dgm:t>
        <a:bodyPr/>
        <a:lstStyle/>
        <a:p>
          <a:r>
            <a:rPr lang="zh-TW" altLang="en-US" sz="3200" b="1" dirty="0" smtClean="0"/>
            <a:t>影像處理</a:t>
          </a:r>
          <a:endParaRPr lang="zh-TW" altLang="en-US" sz="3200" b="1" dirty="0"/>
        </a:p>
      </dgm:t>
    </dgm:pt>
    <dgm:pt modelId="{225397AD-B683-4972-9473-7EDF27F9A10F}" type="parTrans" cxnId="{D01F55A3-F1A8-4B41-A67D-B421445E45DA}">
      <dgm:prSet/>
      <dgm:spPr/>
      <dgm:t>
        <a:bodyPr/>
        <a:lstStyle/>
        <a:p>
          <a:endParaRPr lang="zh-TW" altLang="en-US"/>
        </a:p>
      </dgm:t>
    </dgm:pt>
    <dgm:pt modelId="{5703A06C-3D4D-41B2-BCA0-3F4F91D6AA48}" type="sibTrans" cxnId="{D01F55A3-F1A8-4B41-A67D-B421445E45DA}">
      <dgm:prSet/>
      <dgm:spPr/>
      <dgm:t>
        <a:bodyPr/>
        <a:lstStyle/>
        <a:p>
          <a:endParaRPr lang="zh-TW" altLang="en-US"/>
        </a:p>
      </dgm:t>
    </dgm:pt>
    <dgm:pt modelId="{0D04D733-4497-4EA5-BEDA-D1A476F8FDF3}">
      <dgm:prSet phldrT="[文字]"/>
      <dgm:spPr/>
      <dgm:t>
        <a:bodyPr/>
        <a:lstStyle/>
        <a:p>
          <a:r>
            <a:rPr lang="zh-TW" altLang="en-US" dirty="0" smtClean="0"/>
            <a:t>去除雜訊</a:t>
          </a:r>
          <a:endParaRPr lang="zh-TW" altLang="en-US" dirty="0"/>
        </a:p>
      </dgm:t>
    </dgm:pt>
    <dgm:pt modelId="{723CFA69-E7E2-4223-A8C7-E16DAA10F8F8}" type="parTrans" cxnId="{14976EAB-C277-40A8-ADD5-D4C06177BDA8}">
      <dgm:prSet/>
      <dgm:spPr/>
      <dgm:t>
        <a:bodyPr/>
        <a:lstStyle/>
        <a:p>
          <a:endParaRPr lang="zh-TW" altLang="en-US"/>
        </a:p>
      </dgm:t>
    </dgm:pt>
    <dgm:pt modelId="{4E1848C5-8D86-413D-A910-142401843FC3}" type="sibTrans" cxnId="{14976EAB-C277-40A8-ADD5-D4C06177BDA8}">
      <dgm:prSet/>
      <dgm:spPr/>
      <dgm:t>
        <a:bodyPr/>
        <a:lstStyle/>
        <a:p>
          <a:endParaRPr lang="zh-TW" altLang="en-US"/>
        </a:p>
      </dgm:t>
    </dgm:pt>
    <dgm:pt modelId="{4C570246-F992-4333-AEA4-45A3AD9273E0}">
      <dgm:prSet phldrT="[文字]" custT="1"/>
      <dgm:spPr/>
      <dgm:t>
        <a:bodyPr/>
        <a:lstStyle/>
        <a:p>
          <a:r>
            <a:rPr lang="zh-TW" altLang="en-US" sz="3200" b="1" dirty="0" smtClean="0"/>
            <a:t>影像辨識</a:t>
          </a:r>
          <a:endParaRPr lang="zh-TW" altLang="en-US" sz="3200" b="1" dirty="0"/>
        </a:p>
      </dgm:t>
    </dgm:pt>
    <dgm:pt modelId="{6BC830C3-E32B-4486-B1D8-7B4F8D88A269}" type="parTrans" cxnId="{6FEF3BEC-2788-4215-80D6-3065ED9FF2E5}">
      <dgm:prSet/>
      <dgm:spPr/>
      <dgm:t>
        <a:bodyPr/>
        <a:lstStyle/>
        <a:p>
          <a:endParaRPr lang="zh-TW" altLang="en-US"/>
        </a:p>
      </dgm:t>
    </dgm:pt>
    <dgm:pt modelId="{628217D6-8F80-48B3-B79F-ED397B6183A6}" type="sibTrans" cxnId="{6FEF3BEC-2788-4215-80D6-3065ED9FF2E5}">
      <dgm:prSet/>
      <dgm:spPr/>
      <dgm:t>
        <a:bodyPr/>
        <a:lstStyle/>
        <a:p>
          <a:endParaRPr lang="zh-TW" altLang="en-US"/>
        </a:p>
      </dgm:t>
    </dgm:pt>
    <dgm:pt modelId="{0209B770-9C55-4919-B40C-9C1ADF2FDF01}">
      <dgm:prSet phldrT="[文字]"/>
      <dgm:spPr/>
      <dgm:t>
        <a:bodyPr/>
        <a:lstStyle/>
        <a:p>
          <a:r>
            <a:rPr lang="zh-TW" altLang="en-US" dirty="0" smtClean="0"/>
            <a:t>直線辨識</a:t>
          </a:r>
          <a:endParaRPr lang="zh-TW" altLang="en-US" dirty="0"/>
        </a:p>
      </dgm:t>
    </dgm:pt>
    <dgm:pt modelId="{E61EC171-74D5-4EBC-8411-1DBA62DB65A0}" type="parTrans" cxnId="{10BEC74A-4706-466F-BA80-6A89D2CA28E8}">
      <dgm:prSet/>
      <dgm:spPr/>
      <dgm:t>
        <a:bodyPr/>
        <a:lstStyle/>
        <a:p>
          <a:endParaRPr lang="zh-TW" altLang="en-US"/>
        </a:p>
      </dgm:t>
    </dgm:pt>
    <dgm:pt modelId="{1164F4A7-F565-4BC2-8FA8-C428A381569C}" type="sibTrans" cxnId="{10BEC74A-4706-466F-BA80-6A89D2CA28E8}">
      <dgm:prSet/>
      <dgm:spPr/>
      <dgm:t>
        <a:bodyPr/>
        <a:lstStyle/>
        <a:p>
          <a:endParaRPr lang="zh-TW" altLang="en-US"/>
        </a:p>
      </dgm:t>
    </dgm:pt>
    <dgm:pt modelId="{9ADE8A15-34B3-4425-B432-75055C90E2F3}">
      <dgm:prSet phldrT="[文字]"/>
      <dgm:spPr/>
      <dgm:t>
        <a:bodyPr/>
        <a:lstStyle/>
        <a:p>
          <a:r>
            <a:rPr lang="zh-TW" altLang="en-US" dirty="0" smtClean="0"/>
            <a:t>強化對比</a:t>
          </a:r>
          <a:endParaRPr lang="zh-TW" altLang="en-US" dirty="0"/>
        </a:p>
      </dgm:t>
    </dgm:pt>
    <dgm:pt modelId="{FCAEC2FF-E869-46E6-AA66-3D33D26CDE98}" type="parTrans" cxnId="{223DDFEE-3E4A-411F-95E2-562CF910A456}">
      <dgm:prSet/>
      <dgm:spPr/>
      <dgm:t>
        <a:bodyPr/>
        <a:lstStyle/>
        <a:p>
          <a:endParaRPr lang="zh-TW" altLang="en-US"/>
        </a:p>
      </dgm:t>
    </dgm:pt>
    <dgm:pt modelId="{8A6069DE-9D0F-4828-88E3-D6BCF74D5E33}" type="sibTrans" cxnId="{223DDFEE-3E4A-411F-95E2-562CF910A456}">
      <dgm:prSet/>
      <dgm:spPr/>
      <dgm:t>
        <a:bodyPr/>
        <a:lstStyle/>
        <a:p>
          <a:endParaRPr lang="zh-TW" altLang="en-US"/>
        </a:p>
      </dgm:t>
    </dgm:pt>
    <dgm:pt modelId="{7A45DB5C-CFDB-45FF-9271-37053C63C388}">
      <dgm:prSet phldrT="[文字]"/>
      <dgm:spPr/>
      <dgm:t>
        <a:bodyPr/>
        <a:lstStyle/>
        <a:p>
          <a:r>
            <a:rPr lang="zh-TW" altLang="en-US" dirty="0" smtClean="0"/>
            <a:t>邊緣偵測</a:t>
          </a:r>
          <a:endParaRPr lang="zh-TW" altLang="en-US" dirty="0"/>
        </a:p>
      </dgm:t>
    </dgm:pt>
    <dgm:pt modelId="{38EFE63A-830C-408B-A879-EBEE573CFE6C}" type="parTrans" cxnId="{243D636F-CFAF-43A8-8D76-1DDD51032B53}">
      <dgm:prSet/>
      <dgm:spPr/>
      <dgm:t>
        <a:bodyPr/>
        <a:lstStyle/>
        <a:p>
          <a:endParaRPr lang="zh-TW" altLang="en-US"/>
        </a:p>
      </dgm:t>
    </dgm:pt>
    <dgm:pt modelId="{EA3F0134-2B9D-499F-8113-E0AD00D37330}" type="sibTrans" cxnId="{243D636F-CFAF-43A8-8D76-1DDD51032B53}">
      <dgm:prSet/>
      <dgm:spPr/>
      <dgm:t>
        <a:bodyPr/>
        <a:lstStyle/>
        <a:p>
          <a:endParaRPr lang="zh-TW" altLang="en-US"/>
        </a:p>
      </dgm:t>
    </dgm:pt>
    <dgm:pt modelId="{14B76356-F336-4686-81FF-EB87377FDEF1}">
      <dgm:prSet phldrT="[文字]"/>
      <dgm:spPr/>
      <dgm:t>
        <a:bodyPr/>
        <a:lstStyle/>
        <a:p>
          <a:r>
            <a:rPr lang="zh-TW" altLang="en-US" dirty="0" smtClean="0"/>
            <a:t>決定門檻值</a:t>
          </a:r>
          <a:r>
            <a:rPr lang="en-US" altLang="zh-TW" dirty="0" smtClean="0"/>
            <a:t>(</a:t>
          </a:r>
          <a:r>
            <a:rPr lang="zh-TW" altLang="en-US" dirty="0" smtClean="0"/>
            <a:t>二值化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E2572935-E9C4-4B75-B78E-2735C0AC9E9F}" type="parTrans" cxnId="{FB0FC466-B317-4C16-B1AD-474C68074E3A}">
      <dgm:prSet/>
      <dgm:spPr/>
      <dgm:t>
        <a:bodyPr/>
        <a:lstStyle/>
        <a:p>
          <a:endParaRPr lang="zh-TW" altLang="en-US"/>
        </a:p>
      </dgm:t>
    </dgm:pt>
    <dgm:pt modelId="{BAF5B57B-1E47-4F75-9C3E-D2833C0C239A}" type="sibTrans" cxnId="{FB0FC466-B317-4C16-B1AD-474C68074E3A}">
      <dgm:prSet/>
      <dgm:spPr/>
      <dgm:t>
        <a:bodyPr/>
        <a:lstStyle/>
        <a:p>
          <a:endParaRPr lang="zh-TW" altLang="en-US"/>
        </a:p>
      </dgm:t>
    </dgm:pt>
    <dgm:pt modelId="{448DFC41-4F61-4952-9FE5-A0900050B08A}">
      <dgm:prSet phldrT="[文字]"/>
      <dgm:spPr/>
      <dgm:t>
        <a:bodyPr/>
        <a:lstStyle/>
        <a:p>
          <a:r>
            <a:rPr lang="zh-TW" altLang="en-US" dirty="0" smtClean="0"/>
            <a:t>圓的辨識</a:t>
          </a:r>
          <a:endParaRPr lang="zh-TW" altLang="en-US" dirty="0"/>
        </a:p>
      </dgm:t>
    </dgm:pt>
    <dgm:pt modelId="{F20AF351-5971-412A-8481-A873647318DF}" type="parTrans" cxnId="{FA5A5FF6-0063-4E3E-8587-2593691C06F9}">
      <dgm:prSet/>
      <dgm:spPr/>
      <dgm:t>
        <a:bodyPr/>
        <a:lstStyle/>
        <a:p>
          <a:endParaRPr lang="zh-TW" altLang="en-US"/>
        </a:p>
      </dgm:t>
    </dgm:pt>
    <dgm:pt modelId="{C2A54C49-F283-4165-ACDB-A308257F8223}" type="sibTrans" cxnId="{FA5A5FF6-0063-4E3E-8587-2593691C06F9}">
      <dgm:prSet/>
      <dgm:spPr/>
      <dgm:t>
        <a:bodyPr/>
        <a:lstStyle/>
        <a:p>
          <a:endParaRPr lang="zh-TW" altLang="en-US"/>
        </a:p>
      </dgm:t>
    </dgm:pt>
    <dgm:pt modelId="{9D9864F8-3DC7-4C63-8905-AE9C08DC3C81}">
      <dgm:prSet phldrT="[文字]"/>
      <dgm:spPr/>
      <dgm:t>
        <a:bodyPr/>
        <a:lstStyle/>
        <a:p>
          <a:r>
            <a:rPr lang="zh-TW" altLang="en-US" dirty="0" smtClean="0"/>
            <a:t>物件辨識</a:t>
          </a:r>
          <a:endParaRPr lang="zh-TW" altLang="en-US" dirty="0"/>
        </a:p>
      </dgm:t>
    </dgm:pt>
    <dgm:pt modelId="{B4112A6A-D22E-43E8-BDD2-97E7216EA0C6}" type="parTrans" cxnId="{3C47FAB8-926D-4A89-B4F2-0EA785F0C208}">
      <dgm:prSet/>
      <dgm:spPr/>
      <dgm:t>
        <a:bodyPr/>
        <a:lstStyle/>
        <a:p>
          <a:endParaRPr lang="zh-TW" altLang="en-US"/>
        </a:p>
      </dgm:t>
    </dgm:pt>
    <dgm:pt modelId="{9CE56AEF-EF7F-4275-9147-BF9C11EC8144}" type="sibTrans" cxnId="{3C47FAB8-926D-4A89-B4F2-0EA785F0C208}">
      <dgm:prSet/>
      <dgm:spPr/>
      <dgm:t>
        <a:bodyPr/>
        <a:lstStyle/>
        <a:p>
          <a:endParaRPr lang="zh-TW" altLang="en-US"/>
        </a:p>
      </dgm:t>
    </dgm:pt>
    <dgm:pt modelId="{C9E8EFCC-42AD-4AA2-9436-B2387FD9E2F2}" type="pres">
      <dgm:prSet presAssocID="{D637AD6C-F2A5-4055-91A7-E6F487744A5E}" presName="Name0" presStyleCnt="0">
        <dgm:presLayoutVars>
          <dgm:chMax val="5"/>
          <dgm:chPref val="5"/>
          <dgm:dir/>
          <dgm:animLvl val="lvl"/>
        </dgm:presLayoutVars>
      </dgm:prSet>
      <dgm:spPr/>
      <dgm:t>
        <a:bodyPr/>
        <a:lstStyle/>
        <a:p>
          <a:endParaRPr lang="zh-TW" altLang="en-US"/>
        </a:p>
      </dgm:t>
    </dgm:pt>
    <dgm:pt modelId="{00A61B5E-C9B4-4DBD-B3C1-755B5975D0D9}" type="pres">
      <dgm:prSet presAssocID="{5B5F7385-B222-4168-A81F-57E20C6D1231}" presName="parentText1" presStyleLbl="node1" presStyleIdx="0" presStyleCnt="2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5688285-5957-4B1F-92AC-EBFC61365850}" type="pres">
      <dgm:prSet presAssocID="{5B5F7385-B222-4168-A81F-57E20C6D1231}" presName="childText1" presStyleLbl="solidAlignAcc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2251E3D-26CE-4665-82B9-A1F8444460C6}" type="pres">
      <dgm:prSet presAssocID="{4C570246-F992-4333-AEA4-45A3AD9273E0}" presName="parentText2" presStyleLbl="node1" presStyleIdx="1" presStyleCnt="2">
        <dgm:presLayoutVars>
          <dgm:chMax/>
          <dgm:chPref val="3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1013233-D9E2-4191-8ED2-8B43DE4851B3}" type="pres">
      <dgm:prSet presAssocID="{4C570246-F992-4333-AEA4-45A3AD9273E0}" presName="childText2" presStyleLbl="solidAlignAcc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01F55A3-F1A8-4B41-A67D-B421445E45DA}" srcId="{D637AD6C-F2A5-4055-91A7-E6F487744A5E}" destId="{5B5F7385-B222-4168-A81F-57E20C6D1231}" srcOrd="0" destOrd="0" parTransId="{225397AD-B683-4972-9473-7EDF27F9A10F}" sibTransId="{5703A06C-3D4D-41B2-BCA0-3F4F91D6AA48}"/>
    <dgm:cxn modelId="{CA619A20-250A-4F98-A826-B10BAF261CA0}" type="presOf" srcId="{448DFC41-4F61-4952-9FE5-A0900050B08A}" destId="{C1013233-D9E2-4191-8ED2-8B43DE4851B3}" srcOrd="0" destOrd="1" presId="urn:microsoft.com/office/officeart/2009/3/layout/IncreasingArrowsProcess"/>
    <dgm:cxn modelId="{3C47FAB8-926D-4A89-B4F2-0EA785F0C208}" srcId="{4C570246-F992-4333-AEA4-45A3AD9273E0}" destId="{9D9864F8-3DC7-4C63-8905-AE9C08DC3C81}" srcOrd="2" destOrd="0" parTransId="{B4112A6A-D22E-43E8-BDD2-97E7216EA0C6}" sibTransId="{9CE56AEF-EF7F-4275-9147-BF9C11EC8144}"/>
    <dgm:cxn modelId="{10BEC74A-4706-466F-BA80-6A89D2CA28E8}" srcId="{4C570246-F992-4333-AEA4-45A3AD9273E0}" destId="{0209B770-9C55-4919-B40C-9C1ADF2FDF01}" srcOrd="0" destOrd="0" parTransId="{E61EC171-74D5-4EBC-8411-1DBA62DB65A0}" sibTransId="{1164F4A7-F565-4BC2-8FA8-C428A381569C}"/>
    <dgm:cxn modelId="{D17B146D-1E55-4787-AE4D-007260CADB5D}" type="presOf" srcId="{0209B770-9C55-4919-B40C-9C1ADF2FDF01}" destId="{C1013233-D9E2-4191-8ED2-8B43DE4851B3}" srcOrd="0" destOrd="0" presId="urn:microsoft.com/office/officeart/2009/3/layout/IncreasingArrowsProcess"/>
    <dgm:cxn modelId="{FA5A5FF6-0063-4E3E-8587-2593691C06F9}" srcId="{4C570246-F992-4333-AEA4-45A3AD9273E0}" destId="{448DFC41-4F61-4952-9FE5-A0900050B08A}" srcOrd="1" destOrd="0" parTransId="{F20AF351-5971-412A-8481-A873647318DF}" sibTransId="{C2A54C49-F283-4165-ACDB-A308257F8223}"/>
    <dgm:cxn modelId="{14976EAB-C277-40A8-ADD5-D4C06177BDA8}" srcId="{5B5F7385-B222-4168-A81F-57E20C6D1231}" destId="{0D04D733-4497-4EA5-BEDA-D1A476F8FDF3}" srcOrd="0" destOrd="0" parTransId="{723CFA69-E7E2-4223-A8C7-E16DAA10F8F8}" sibTransId="{4E1848C5-8D86-413D-A910-142401843FC3}"/>
    <dgm:cxn modelId="{6FEF3BEC-2788-4215-80D6-3065ED9FF2E5}" srcId="{D637AD6C-F2A5-4055-91A7-E6F487744A5E}" destId="{4C570246-F992-4333-AEA4-45A3AD9273E0}" srcOrd="1" destOrd="0" parTransId="{6BC830C3-E32B-4486-B1D8-7B4F8D88A269}" sibTransId="{628217D6-8F80-48B3-B79F-ED397B6183A6}"/>
    <dgm:cxn modelId="{E01625F7-A263-43CC-A1AA-D7F63726DEAD}" type="presOf" srcId="{14B76356-F336-4686-81FF-EB87377FDEF1}" destId="{C5688285-5957-4B1F-92AC-EBFC61365850}" srcOrd="0" destOrd="3" presId="urn:microsoft.com/office/officeart/2009/3/layout/IncreasingArrowsProcess"/>
    <dgm:cxn modelId="{93CA1D64-A51C-45F6-B9A5-382C99210A84}" type="presOf" srcId="{9D9864F8-3DC7-4C63-8905-AE9C08DC3C81}" destId="{C1013233-D9E2-4191-8ED2-8B43DE4851B3}" srcOrd="0" destOrd="2" presId="urn:microsoft.com/office/officeart/2009/3/layout/IncreasingArrowsProcess"/>
    <dgm:cxn modelId="{223DDFEE-3E4A-411F-95E2-562CF910A456}" srcId="{5B5F7385-B222-4168-A81F-57E20C6D1231}" destId="{9ADE8A15-34B3-4425-B432-75055C90E2F3}" srcOrd="1" destOrd="0" parTransId="{FCAEC2FF-E869-46E6-AA66-3D33D26CDE98}" sibTransId="{8A6069DE-9D0F-4828-88E3-D6BCF74D5E33}"/>
    <dgm:cxn modelId="{494F2311-FBE1-4678-BD4C-EBAF4133EFEC}" type="presOf" srcId="{9ADE8A15-34B3-4425-B432-75055C90E2F3}" destId="{C5688285-5957-4B1F-92AC-EBFC61365850}" srcOrd="0" destOrd="1" presId="urn:microsoft.com/office/officeart/2009/3/layout/IncreasingArrowsProcess"/>
    <dgm:cxn modelId="{BD3769C2-D31D-4F61-856A-103BB2821B08}" type="presOf" srcId="{5B5F7385-B222-4168-A81F-57E20C6D1231}" destId="{00A61B5E-C9B4-4DBD-B3C1-755B5975D0D9}" srcOrd="0" destOrd="0" presId="urn:microsoft.com/office/officeart/2009/3/layout/IncreasingArrowsProcess"/>
    <dgm:cxn modelId="{2431E99B-0A97-456F-A970-F9DA328814C6}" type="presOf" srcId="{D637AD6C-F2A5-4055-91A7-E6F487744A5E}" destId="{C9E8EFCC-42AD-4AA2-9436-B2387FD9E2F2}" srcOrd="0" destOrd="0" presId="urn:microsoft.com/office/officeart/2009/3/layout/IncreasingArrowsProcess"/>
    <dgm:cxn modelId="{E4D23786-D6B3-4643-90D5-EA5729A6A13E}" type="presOf" srcId="{7A45DB5C-CFDB-45FF-9271-37053C63C388}" destId="{C5688285-5957-4B1F-92AC-EBFC61365850}" srcOrd="0" destOrd="2" presId="urn:microsoft.com/office/officeart/2009/3/layout/IncreasingArrowsProcess"/>
    <dgm:cxn modelId="{CB1260E2-B3F0-4DDF-AC6F-680F1A517D39}" type="presOf" srcId="{4C570246-F992-4333-AEA4-45A3AD9273E0}" destId="{E2251E3D-26CE-4665-82B9-A1F8444460C6}" srcOrd="0" destOrd="0" presId="urn:microsoft.com/office/officeart/2009/3/layout/IncreasingArrowsProcess"/>
    <dgm:cxn modelId="{B5ECA895-E656-4978-93E2-2D4B91E91143}" type="presOf" srcId="{0D04D733-4497-4EA5-BEDA-D1A476F8FDF3}" destId="{C5688285-5957-4B1F-92AC-EBFC61365850}" srcOrd="0" destOrd="0" presId="urn:microsoft.com/office/officeart/2009/3/layout/IncreasingArrowsProcess"/>
    <dgm:cxn modelId="{243D636F-CFAF-43A8-8D76-1DDD51032B53}" srcId="{5B5F7385-B222-4168-A81F-57E20C6D1231}" destId="{7A45DB5C-CFDB-45FF-9271-37053C63C388}" srcOrd="2" destOrd="0" parTransId="{38EFE63A-830C-408B-A879-EBEE573CFE6C}" sibTransId="{EA3F0134-2B9D-499F-8113-E0AD00D37330}"/>
    <dgm:cxn modelId="{FB0FC466-B317-4C16-B1AD-474C68074E3A}" srcId="{5B5F7385-B222-4168-A81F-57E20C6D1231}" destId="{14B76356-F336-4686-81FF-EB87377FDEF1}" srcOrd="3" destOrd="0" parTransId="{E2572935-E9C4-4B75-B78E-2735C0AC9E9F}" sibTransId="{BAF5B57B-1E47-4F75-9C3E-D2833C0C239A}"/>
    <dgm:cxn modelId="{552C1EE7-39FC-4D43-BE19-A26C74F5D315}" type="presParOf" srcId="{C9E8EFCC-42AD-4AA2-9436-B2387FD9E2F2}" destId="{00A61B5E-C9B4-4DBD-B3C1-755B5975D0D9}" srcOrd="0" destOrd="0" presId="urn:microsoft.com/office/officeart/2009/3/layout/IncreasingArrowsProcess"/>
    <dgm:cxn modelId="{51C46EAB-427B-44B9-ADFF-695E66C43BEA}" type="presParOf" srcId="{C9E8EFCC-42AD-4AA2-9436-B2387FD9E2F2}" destId="{C5688285-5957-4B1F-92AC-EBFC61365850}" srcOrd="1" destOrd="0" presId="urn:microsoft.com/office/officeart/2009/3/layout/IncreasingArrowsProcess"/>
    <dgm:cxn modelId="{90BFAEDF-E8EC-419A-A566-974CFC0A6117}" type="presParOf" srcId="{C9E8EFCC-42AD-4AA2-9436-B2387FD9E2F2}" destId="{E2251E3D-26CE-4665-82B9-A1F8444460C6}" srcOrd="2" destOrd="0" presId="urn:microsoft.com/office/officeart/2009/3/layout/IncreasingArrowsProcess"/>
    <dgm:cxn modelId="{A4BFD559-E56C-4DC4-B412-72A3B1C75888}" type="presParOf" srcId="{C9E8EFCC-42AD-4AA2-9436-B2387FD9E2F2}" destId="{C1013233-D9E2-4191-8ED2-8B43DE4851B3}" srcOrd="3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122EA5-65EA-4C33-A1AD-97C6714CE489}">
      <dsp:nvSpPr>
        <dsp:cNvPr id="0" name=""/>
        <dsp:cNvSpPr/>
      </dsp:nvSpPr>
      <dsp:spPr>
        <a:xfrm>
          <a:off x="622696" y="0"/>
          <a:ext cx="7057231" cy="533241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B8E06F-6C13-47A8-A23F-8C69E9DC0339}">
      <dsp:nvSpPr>
        <dsp:cNvPr id="0" name=""/>
        <dsp:cNvSpPr/>
      </dsp:nvSpPr>
      <dsp:spPr>
        <a:xfrm>
          <a:off x="1452959" y="1599723"/>
          <a:ext cx="2490787" cy="21329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500" kern="1200" dirty="0" smtClean="0"/>
            <a:t>處理</a:t>
          </a:r>
          <a:endParaRPr lang="zh-TW" altLang="en-US" sz="6500" kern="1200" dirty="0"/>
        </a:p>
      </dsp:txBody>
      <dsp:txXfrm>
        <a:off x="1557082" y="1703846"/>
        <a:ext cx="2282541" cy="1924719"/>
      </dsp:txXfrm>
    </dsp:sp>
    <dsp:sp modelId="{D877BF77-92DF-4A65-B8CE-BC81F2829C66}">
      <dsp:nvSpPr>
        <dsp:cNvPr id="0" name=""/>
        <dsp:cNvSpPr/>
      </dsp:nvSpPr>
      <dsp:spPr>
        <a:xfrm>
          <a:off x="4358878" y="1599723"/>
          <a:ext cx="2490787" cy="21329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6500" kern="1200" dirty="0" smtClean="0"/>
            <a:t>辨識</a:t>
          </a:r>
          <a:endParaRPr lang="zh-TW" altLang="en-US" sz="6500" kern="1200" dirty="0"/>
        </a:p>
      </dsp:txBody>
      <dsp:txXfrm>
        <a:off x="4463001" y="1703846"/>
        <a:ext cx="2282541" cy="19247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32CE6B-0960-4D1C-AB2A-7B887B754425}">
      <dsp:nvSpPr>
        <dsp:cNvPr id="0" name=""/>
        <dsp:cNvSpPr/>
      </dsp:nvSpPr>
      <dsp:spPr>
        <a:xfrm>
          <a:off x="622696" y="0"/>
          <a:ext cx="7057231" cy="5332413"/>
        </a:xfrm>
        <a:prstGeom prst="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25F24D2-E198-498C-BA2F-DE24B3DE5AC0}">
      <dsp:nvSpPr>
        <dsp:cNvPr id="0" name=""/>
        <dsp:cNvSpPr/>
      </dsp:nvSpPr>
      <dsp:spPr>
        <a:xfrm>
          <a:off x="228" y="1599723"/>
          <a:ext cx="1583650" cy="2132965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300" kern="1200" dirty="0" smtClean="0"/>
            <a:t>灰階轉換</a:t>
          </a:r>
          <a:endParaRPr lang="zh-TW" alt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800" kern="1200" dirty="0" smtClean="0"/>
            <a:t>彩色影像轉灰階影像</a:t>
          </a:r>
          <a:endParaRPr lang="zh-TW" altLang="en-US" sz="1800" kern="1200" dirty="0"/>
        </a:p>
      </dsp:txBody>
      <dsp:txXfrm>
        <a:off x="77535" y="1677030"/>
        <a:ext cx="1429036" cy="1978351"/>
      </dsp:txXfrm>
    </dsp:sp>
    <dsp:sp modelId="{929D631D-E547-4A66-AFF0-3522E07BAD0E}">
      <dsp:nvSpPr>
        <dsp:cNvPr id="0" name=""/>
        <dsp:cNvSpPr/>
      </dsp:nvSpPr>
      <dsp:spPr>
        <a:xfrm>
          <a:off x="1679857" y="1599723"/>
          <a:ext cx="1583650" cy="2132965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300" kern="1200" dirty="0" smtClean="0"/>
            <a:t>雜訊處理</a:t>
          </a:r>
          <a:endParaRPr lang="zh-TW" alt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800" kern="1200" dirty="0" smtClean="0"/>
            <a:t>中值濾波</a:t>
          </a:r>
          <a:endParaRPr lang="zh-TW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800" kern="1200" dirty="0" smtClean="0"/>
            <a:t>平均值濾波</a:t>
          </a:r>
          <a:endParaRPr lang="zh-TW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800" kern="1200" dirty="0" smtClean="0"/>
            <a:t>其他方式</a:t>
          </a:r>
          <a:endParaRPr lang="zh-TW" altLang="en-US" sz="1800" kern="1200" dirty="0"/>
        </a:p>
      </dsp:txBody>
      <dsp:txXfrm>
        <a:off x="1757164" y="1677030"/>
        <a:ext cx="1429036" cy="1978351"/>
      </dsp:txXfrm>
    </dsp:sp>
    <dsp:sp modelId="{C927BA0A-0AAA-42F0-ADAD-25DC61533068}">
      <dsp:nvSpPr>
        <dsp:cNvPr id="0" name=""/>
        <dsp:cNvSpPr/>
      </dsp:nvSpPr>
      <dsp:spPr>
        <a:xfrm>
          <a:off x="3359487" y="1599723"/>
          <a:ext cx="1583650" cy="2132965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300" kern="1200" dirty="0" smtClean="0"/>
            <a:t>強化對比</a:t>
          </a:r>
          <a:endParaRPr lang="zh-TW" alt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800" kern="1200" dirty="0" smtClean="0"/>
            <a:t>Histogram</a:t>
          </a:r>
          <a:endParaRPr lang="zh-TW" altLang="en-US" sz="1800" kern="1200" dirty="0"/>
        </a:p>
      </dsp:txBody>
      <dsp:txXfrm>
        <a:off x="3436794" y="1677030"/>
        <a:ext cx="1429036" cy="1978351"/>
      </dsp:txXfrm>
    </dsp:sp>
    <dsp:sp modelId="{BFCAB726-D454-4BC5-A791-E7DEF237706D}">
      <dsp:nvSpPr>
        <dsp:cNvPr id="0" name=""/>
        <dsp:cNvSpPr/>
      </dsp:nvSpPr>
      <dsp:spPr>
        <a:xfrm>
          <a:off x="5039116" y="1599723"/>
          <a:ext cx="1583650" cy="2132965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300" kern="1200" dirty="0" smtClean="0"/>
            <a:t>邊緣偵測</a:t>
          </a:r>
          <a:endParaRPr lang="zh-TW" alt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800" kern="1200" dirty="0" err="1" smtClean="0"/>
            <a:t>Laplacian</a:t>
          </a:r>
          <a:endParaRPr lang="zh-TW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800" kern="1200" dirty="0" smtClean="0"/>
            <a:t>Sobel</a:t>
          </a:r>
          <a:endParaRPr lang="zh-TW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800" kern="1200" dirty="0" smtClean="0"/>
            <a:t>Canny</a:t>
          </a:r>
          <a:endParaRPr lang="zh-TW" altLang="en-US" sz="1800" kern="1200" dirty="0"/>
        </a:p>
      </dsp:txBody>
      <dsp:txXfrm>
        <a:off x="5116423" y="1677030"/>
        <a:ext cx="1429036" cy="1978351"/>
      </dsp:txXfrm>
    </dsp:sp>
    <dsp:sp modelId="{E45EAF61-22C9-4201-B2B5-319147E4F09C}">
      <dsp:nvSpPr>
        <dsp:cNvPr id="0" name=""/>
        <dsp:cNvSpPr/>
      </dsp:nvSpPr>
      <dsp:spPr>
        <a:xfrm>
          <a:off x="6718746" y="1599723"/>
          <a:ext cx="1583650" cy="2132965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300" kern="1200" dirty="0" smtClean="0"/>
            <a:t>二值化</a:t>
          </a:r>
          <a:endParaRPr lang="zh-TW" altLang="en-US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800" kern="1200" dirty="0" smtClean="0"/>
            <a:t>設定</a:t>
          </a:r>
          <a:r>
            <a:rPr lang="en-US" altLang="zh-TW" sz="1800" kern="1200" dirty="0" smtClean="0"/>
            <a:t>threshold</a:t>
          </a:r>
          <a:endParaRPr lang="zh-TW" altLang="en-US" sz="1800" kern="1200" dirty="0"/>
        </a:p>
      </dsp:txBody>
      <dsp:txXfrm>
        <a:off x="6796053" y="1677030"/>
        <a:ext cx="1429036" cy="19783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A61B5E-C9B4-4DBD-B3C1-755B5975D0D9}">
      <dsp:nvSpPr>
        <dsp:cNvPr id="0" name=""/>
        <dsp:cNvSpPr/>
      </dsp:nvSpPr>
      <dsp:spPr>
        <a:xfrm>
          <a:off x="0" y="647380"/>
          <a:ext cx="8302624" cy="1209276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254000" bIns="191973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/>
            <a:t>影像處理</a:t>
          </a:r>
          <a:endParaRPr lang="zh-TW" altLang="en-US" sz="3200" b="1" kern="1200" dirty="0"/>
        </a:p>
      </dsp:txBody>
      <dsp:txXfrm>
        <a:off x="0" y="949699"/>
        <a:ext cx="8000305" cy="604638"/>
      </dsp:txXfrm>
    </dsp:sp>
    <dsp:sp modelId="{C5688285-5957-4B1F-92AC-EBFC61365850}">
      <dsp:nvSpPr>
        <dsp:cNvPr id="0" name=""/>
        <dsp:cNvSpPr/>
      </dsp:nvSpPr>
      <dsp:spPr>
        <a:xfrm>
          <a:off x="0" y="1582904"/>
          <a:ext cx="3835812" cy="26991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kern="1200" dirty="0" smtClean="0"/>
            <a:t>去除雜訊</a:t>
          </a:r>
          <a:endParaRPr lang="zh-TW" altLang="en-US" sz="3200" kern="1200" dirty="0"/>
        </a:p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kern="1200" dirty="0" smtClean="0"/>
            <a:t>強化對比</a:t>
          </a:r>
          <a:endParaRPr lang="zh-TW" altLang="en-US" sz="3200" kern="1200" dirty="0"/>
        </a:p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kern="1200" dirty="0" smtClean="0"/>
            <a:t>邊緣偵測</a:t>
          </a:r>
          <a:endParaRPr lang="zh-TW" altLang="en-US" sz="3200" kern="1200" dirty="0"/>
        </a:p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kern="1200" dirty="0" smtClean="0"/>
            <a:t>決定門檻值</a:t>
          </a:r>
          <a:r>
            <a:rPr lang="en-US" altLang="zh-TW" sz="3200" kern="1200" dirty="0" smtClean="0"/>
            <a:t>(</a:t>
          </a:r>
          <a:r>
            <a:rPr lang="zh-TW" altLang="en-US" sz="3200" kern="1200" dirty="0" smtClean="0"/>
            <a:t>二值化</a:t>
          </a:r>
          <a:r>
            <a:rPr lang="en-US" altLang="zh-TW" sz="3200" kern="1200" dirty="0" smtClean="0"/>
            <a:t>)</a:t>
          </a:r>
          <a:endParaRPr lang="zh-TW" altLang="en-US" sz="3200" kern="1200" dirty="0"/>
        </a:p>
      </dsp:txBody>
      <dsp:txXfrm>
        <a:off x="0" y="1582904"/>
        <a:ext cx="3835812" cy="2699170"/>
      </dsp:txXfrm>
    </dsp:sp>
    <dsp:sp modelId="{E2251E3D-26CE-4665-82B9-A1F8444460C6}">
      <dsp:nvSpPr>
        <dsp:cNvPr id="0" name=""/>
        <dsp:cNvSpPr/>
      </dsp:nvSpPr>
      <dsp:spPr>
        <a:xfrm>
          <a:off x="3835812" y="1050337"/>
          <a:ext cx="4466812" cy="1209276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1920" tIns="121920" rIns="254000" bIns="191973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b="1" kern="1200" dirty="0" smtClean="0"/>
            <a:t>影像辨識</a:t>
          </a:r>
          <a:endParaRPr lang="zh-TW" altLang="en-US" sz="3200" b="1" kern="1200" dirty="0"/>
        </a:p>
      </dsp:txBody>
      <dsp:txXfrm>
        <a:off x="3835812" y="1352656"/>
        <a:ext cx="4164493" cy="604638"/>
      </dsp:txXfrm>
    </dsp:sp>
    <dsp:sp modelId="{C1013233-D9E2-4191-8ED2-8B43DE4851B3}">
      <dsp:nvSpPr>
        <dsp:cNvPr id="0" name=""/>
        <dsp:cNvSpPr/>
      </dsp:nvSpPr>
      <dsp:spPr>
        <a:xfrm>
          <a:off x="3835812" y="1985862"/>
          <a:ext cx="3835812" cy="26991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kern="1200" dirty="0" smtClean="0"/>
            <a:t>直線辨識</a:t>
          </a:r>
          <a:endParaRPr lang="zh-TW" altLang="en-US" sz="3200" kern="1200" dirty="0"/>
        </a:p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kern="1200" dirty="0" smtClean="0"/>
            <a:t>圓的辨識</a:t>
          </a:r>
          <a:endParaRPr lang="zh-TW" altLang="en-US" sz="3200" kern="1200" dirty="0"/>
        </a:p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200" kern="1200" dirty="0" smtClean="0"/>
            <a:t>物件辨識</a:t>
          </a:r>
          <a:endParaRPr lang="zh-TW" altLang="en-US" sz="3200" kern="1200" dirty="0"/>
        </a:p>
      </dsp:txBody>
      <dsp:txXfrm>
        <a:off x="3835812" y="1985862"/>
        <a:ext cx="3835812" cy="26991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Relationship Id="rId2" Type="http://schemas.openxmlformats.org/officeDocument/2006/relationships/image" Target="../media/image5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Relationship Id="rId2" Type="http://schemas.openxmlformats.org/officeDocument/2006/relationships/image" Target="../media/image5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Relationship Id="rId2" Type="http://schemas.openxmlformats.org/officeDocument/2006/relationships/image" Target="../media/image6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812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1070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812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1070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fld id="{07057BAF-5880-4C27-A9AD-8B71D6EE92F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230064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3925" y="744538"/>
            <a:ext cx="4948238" cy="37131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03763"/>
            <a:ext cx="4981575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按一下以編輯母片文字樣式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1070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10700"/>
            <a:ext cx="29432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  <a:ea typeface="新細明體" pitchFamily="18" charset="-120"/>
              </a:defRPr>
            </a:lvl1pPr>
          </a:lstStyle>
          <a:p>
            <a:pPr>
              <a:defRPr/>
            </a:pPr>
            <a:fld id="{78156A98-776D-4BF0-9A43-6B0922B07F1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265651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Haettenschweiler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Haettenschweiler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Haettenschweiler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Haettenschweiler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Haettenschweiler" pitchFamily="34" charset="0"/>
                <a:ea typeface="新細明體" pitchFamily="18" charset="-120"/>
              </a:defRPr>
            </a:lvl5pPr>
            <a:lvl6pPr marL="2514600" indent="-228600" eaLnBrk="0" fontAlgn="ctr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Haettenschweiler" pitchFamily="34" charset="0"/>
                <a:ea typeface="新細明體" pitchFamily="18" charset="-120"/>
              </a:defRPr>
            </a:lvl6pPr>
            <a:lvl7pPr marL="2971800" indent="-228600" eaLnBrk="0" fontAlgn="ctr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Haettenschweiler" pitchFamily="34" charset="0"/>
                <a:ea typeface="新細明體" pitchFamily="18" charset="-120"/>
              </a:defRPr>
            </a:lvl7pPr>
            <a:lvl8pPr marL="3429000" indent="-228600" eaLnBrk="0" fontAlgn="ctr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Haettenschweiler" pitchFamily="34" charset="0"/>
                <a:ea typeface="新細明體" pitchFamily="18" charset="-120"/>
              </a:defRPr>
            </a:lvl8pPr>
            <a:lvl9pPr marL="3886200" indent="-228600" eaLnBrk="0" fontAlgn="ctr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Haettenschweiler" pitchFamily="34" charset="0"/>
                <a:ea typeface="新細明體" pitchFamily="18" charset="-120"/>
              </a:defRPr>
            </a:lvl9pPr>
          </a:lstStyle>
          <a:p>
            <a:pPr eaLnBrk="1" hangingPunct="1"/>
            <a:fld id="{82380357-5205-413D-9AF1-84ECD1623473}" type="slidenum">
              <a:rPr lang="en-US" altLang="zh-TW" sz="1200" smtClean="0">
                <a:latin typeface="Times New Roman" pitchFamily="18" charset="0"/>
              </a:rPr>
              <a:pPr eaLnBrk="1" hangingPunct="1"/>
              <a:t>1</a:t>
            </a:fld>
            <a:endParaRPr lang="en-US" altLang="zh-TW" sz="1200" smtClean="0">
              <a:latin typeface="Times New Roman" pitchFamily="18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TW" altLang="zh-TW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31" descr="校徽完整圖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5" y="5205413"/>
            <a:ext cx="1439863" cy="138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49263" y="2108200"/>
            <a:ext cx="8285162" cy="1470025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2048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41325" y="685800"/>
            <a:ext cx="8293100" cy="606425"/>
          </a:xfrm>
        </p:spPr>
        <p:txBody>
          <a:bodyPr anchor="ctr"/>
          <a:lstStyle>
            <a:lvl1pPr marL="0" indent="0" algn="ctr">
              <a:buFont typeface="Wingdings" pitchFamily="2" charset="2"/>
              <a:buNone/>
              <a:defRPr sz="3200"/>
            </a:lvl1pPr>
          </a:lstStyle>
          <a:p>
            <a:r>
              <a:rPr lang="zh-TW" altLang="en-US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281697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86F9F1-93E9-413E-973F-FE9981951DC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01269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73850" y="147638"/>
            <a:ext cx="2079625" cy="605155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30213" y="147638"/>
            <a:ext cx="6091237" cy="605155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0D1904-2E49-467C-B411-10031734B42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33215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0213" y="147638"/>
            <a:ext cx="8323262" cy="56038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39738" y="866775"/>
            <a:ext cx="8302625" cy="5332413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D2DFBF-3BD6-41AF-9D26-206C807A546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07820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 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13/7/25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13/7/25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D8FEEC-27CA-4551-A4E8-28E792120C09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13/7/25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071192-F26F-4F71-A2DA-3E9473AFA367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13/7/25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450951-3023-4F3B-A731-CAC785A097F8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13/7/25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071192-F26F-4F71-A2DA-3E9473AFA367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13/7/25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4BAB53B-89FB-45F6-9ADB-2C77C51214F8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13/7/25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D5FB18-AA3B-4EEE-A603-8C05C59CD689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D8FEEC-27CA-4551-A4E8-28E792120C0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965439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13/7/25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637C9A-A471-4778-ADCB-11F6218C7C09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13/7/25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43A731-B4FF-463F-AA21-1F50EA526D7F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13/7/25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86F9F1-93E9-413E-973F-FE9981951DC5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13/7/25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0D1904-2E49-467C-B411-10031734B424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F6267F-AE8C-4796-9B9E-6B29DF38C5E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17738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39738" y="866775"/>
            <a:ext cx="4075112" cy="53324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67250" y="866775"/>
            <a:ext cx="4075113" cy="53324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450951-3023-4F3B-A731-CAC785A097F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41823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9111C8-C023-4521-8041-E8083DA8DA3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54992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BAB53B-89FB-45F6-9ADB-2C77C51214F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66741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D5FB18-AA3B-4EEE-A603-8C05C59CD68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27211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637C9A-A471-4778-ADCB-11F6218C7C0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43585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43A731-B4FF-463F-AA21-1F50EA526D7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29404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0213" y="147638"/>
            <a:ext cx="8323262" cy="56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9738" y="866775"/>
            <a:ext cx="8302625" cy="533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0378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744913" y="6480175"/>
            <a:ext cx="1639887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fontAlgn="base">
              <a:defRPr sz="1500">
                <a:latin typeface="+mn-lt"/>
                <a:ea typeface="+mn-ea"/>
              </a:defRPr>
            </a:lvl1pPr>
          </a:lstStyle>
          <a:p>
            <a:pPr>
              <a:defRPr/>
            </a:pPr>
            <a:fld id="{15071192-F26F-4F71-A2DA-3E9473AFA36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>
            <a:off x="363538" y="6421438"/>
            <a:ext cx="84121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030" name="Line 7"/>
          <p:cNvSpPr>
            <a:spLocks noChangeShapeType="1"/>
          </p:cNvSpPr>
          <p:nvPr/>
        </p:nvSpPr>
        <p:spPr bwMode="auto">
          <a:xfrm>
            <a:off x="322263" y="776288"/>
            <a:ext cx="845343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pic>
        <p:nvPicPr>
          <p:cNvPr id="1031" name="Picture 11" descr="校徽完整圖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43600"/>
            <a:ext cx="947738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ext Box 12"/>
          <p:cNvSpPr txBox="1">
            <a:spLocks noChangeArrowheads="1"/>
          </p:cNvSpPr>
          <p:nvPr/>
        </p:nvSpPr>
        <p:spPr bwMode="auto">
          <a:xfrm>
            <a:off x="863600" y="6457950"/>
            <a:ext cx="1524000" cy="336550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Haettenschweiler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Haettenschweiler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Haettenschweiler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Haettenschweiler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Haettenschweiler" pitchFamily="34" charset="0"/>
                <a:ea typeface="新細明體" pitchFamily="18" charset="-120"/>
              </a:defRPr>
            </a:lvl5pPr>
            <a:lvl6pPr marL="2514600" indent="-228600" eaLnBrk="0" fontAlgn="ctr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Haettenschweiler" pitchFamily="34" charset="0"/>
                <a:ea typeface="新細明體" pitchFamily="18" charset="-120"/>
              </a:defRPr>
            </a:lvl6pPr>
            <a:lvl7pPr marL="2971800" indent="-228600" eaLnBrk="0" fontAlgn="ctr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Haettenschweiler" pitchFamily="34" charset="0"/>
                <a:ea typeface="新細明體" pitchFamily="18" charset="-120"/>
              </a:defRPr>
            </a:lvl7pPr>
            <a:lvl8pPr marL="3429000" indent="-228600" eaLnBrk="0" fontAlgn="ctr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Haettenschweiler" pitchFamily="34" charset="0"/>
                <a:ea typeface="新細明體" pitchFamily="18" charset="-120"/>
              </a:defRPr>
            </a:lvl8pPr>
            <a:lvl9pPr marL="3886200" indent="-228600" eaLnBrk="0" fontAlgn="ctr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Haettenschweiler" pitchFamily="34" charset="0"/>
                <a:ea typeface="新細明體" pitchFamily="18" charset="-120"/>
              </a:defRPr>
            </a:lvl9pPr>
          </a:lstStyle>
          <a:p>
            <a:pPr eaLnBrk="1" hangingPunct="1">
              <a:defRPr/>
            </a:pPr>
            <a:r>
              <a:rPr lang="en-US" altLang="zh-TW" sz="1600" smtClean="0">
                <a:latin typeface="Arial" charset="0"/>
                <a:ea typeface="標楷體" pitchFamily="65" charset="-120"/>
              </a:rPr>
              <a:t>NCKU, Taiwan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13" r:id="rId1"/>
    <p:sldLayoutId id="2147485002" r:id="rId2"/>
    <p:sldLayoutId id="2147485003" r:id="rId3"/>
    <p:sldLayoutId id="2147485004" r:id="rId4"/>
    <p:sldLayoutId id="2147485005" r:id="rId5"/>
    <p:sldLayoutId id="2147485006" r:id="rId6"/>
    <p:sldLayoutId id="2147485007" r:id="rId7"/>
    <p:sldLayoutId id="2147485008" r:id="rId8"/>
    <p:sldLayoutId id="2147485009" r:id="rId9"/>
    <p:sldLayoutId id="2147485010" r:id="rId10"/>
    <p:sldLayoutId id="2147485011" r:id="rId11"/>
    <p:sldLayoutId id="2147485012" r:id="rId12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1"/>
          </a:solidFill>
          <a:latin typeface="Arial" charset="0"/>
          <a:ea typeface="標楷體" pitchFamily="65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1"/>
          </a:solidFill>
          <a:latin typeface="Arial" charset="0"/>
          <a:ea typeface="標楷體" pitchFamily="65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1"/>
          </a:solidFill>
          <a:latin typeface="Arial" charset="0"/>
          <a:ea typeface="標楷體" pitchFamily="65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1"/>
          </a:solidFill>
          <a:latin typeface="Arial" charset="0"/>
          <a:ea typeface="標楷體" pitchFamily="65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2800" b="1">
          <a:solidFill>
            <a:schemeClr val="tx1"/>
          </a:solidFill>
          <a:latin typeface="Arial" charset="0"/>
          <a:ea typeface="標楷體" pitchFamily="65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2800" b="1">
          <a:solidFill>
            <a:schemeClr val="tx1"/>
          </a:solidFill>
          <a:latin typeface="Arial" charset="0"/>
          <a:ea typeface="標楷體" pitchFamily="65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2800" b="1">
          <a:solidFill>
            <a:schemeClr val="tx1"/>
          </a:solidFill>
          <a:latin typeface="Arial" charset="0"/>
          <a:ea typeface="標楷體" pitchFamily="65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2800" b="1">
          <a:solidFill>
            <a:schemeClr val="tx1"/>
          </a:solidFill>
          <a:latin typeface="Arial" charset="0"/>
          <a:ea typeface="標楷體" pitchFamily="65" charset="-120"/>
        </a:defRPr>
      </a:lvl9pPr>
    </p:titleStyle>
    <p:bodyStyle>
      <a:lvl1pPr marL="381000" indent="-3810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838200" indent="-3810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p"/>
        <a:defRPr kumimoji="1" sz="2400">
          <a:solidFill>
            <a:schemeClr val="tx1"/>
          </a:solidFill>
          <a:latin typeface="+mn-lt"/>
          <a:ea typeface="+mn-ea"/>
        </a:defRPr>
      </a:lvl2pPr>
      <a:lvl3pPr marL="1295400" indent="-3810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752600" indent="-381000" algn="l" rtl="0" eaLnBrk="0" fontAlgn="base" hangingPunct="0">
        <a:spcBef>
          <a:spcPct val="20000"/>
        </a:spcBef>
        <a:spcAft>
          <a:spcPct val="0"/>
        </a:spcAft>
        <a:buChar char="o"/>
        <a:defRPr kumimoji="1" sz="2400">
          <a:solidFill>
            <a:schemeClr val="tx1"/>
          </a:solidFill>
          <a:latin typeface="+mn-lt"/>
          <a:ea typeface="+mn-ea"/>
        </a:defRPr>
      </a:lvl4pPr>
      <a:lvl5pPr marL="2209800" indent="-3810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5pPr>
      <a:lvl6pPr marL="2667000" indent="-381000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6pPr>
      <a:lvl7pPr marL="3124200" indent="-381000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7pPr>
      <a:lvl8pPr marL="3581400" indent="-381000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8pPr>
      <a:lvl9pPr marL="4038600" indent="-381000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13/7/25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5071192-F26F-4F71-A2DA-3E9473AFA367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015" r:id="rId1"/>
    <p:sldLayoutId id="2147485016" r:id="rId2"/>
    <p:sldLayoutId id="2147485017" r:id="rId3"/>
    <p:sldLayoutId id="2147485018" r:id="rId4"/>
    <p:sldLayoutId id="2147485019" r:id="rId5"/>
    <p:sldLayoutId id="2147485020" r:id="rId6"/>
    <p:sldLayoutId id="2147485021" r:id="rId7"/>
    <p:sldLayoutId id="2147485022" r:id="rId8"/>
    <p:sldLayoutId id="2147485023" r:id="rId9"/>
    <p:sldLayoutId id="2147485024" r:id="rId10"/>
    <p:sldLayoutId id="2147485025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9.wmf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Relationship Id="rId3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oleObject" Target="../embeddings/oleObject2.bin"/><Relationship Id="rId5" Type="http://schemas.openxmlformats.org/officeDocument/2006/relationships/image" Target="../media/image46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48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49.wmf"/><Relationship Id="rId5" Type="http://schemas.openxmlformats.org/officeDocument/2006/relationships/oleObject" Target="../embeddings/oleObject5.bin"/><Relationship Id="rId6" Type="http://schemas.openxmlformats.org/officeDocument/2006/relationships/image" Target="../media/image50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54.wmf"/><Relationship Id="rId5" Type="http://schemas.openxmlformats.org/officeDocument/2006/relationships/image" Target="../media/image56.png"/><Relationship Id="rId6" Type="http://schemas.openxmlformats.org/officeDocument/2006/relationships/oleObject" Target="../embeddings/oleObject7.bin"/><Relationship Id="rId7" Type="http://schemas.openxmlformats.org/officeDocument/2006/relationships/image" Target="../media/image55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oleObject" Target="../embeddings/oleObject8.bin"/><Relationship Id="rId7" Type="http://schemas.openxmlformats.org/officeDocument/2006/relationships/image" Target="../media/image60.wmf"/><Relationship Id="rId8" Type="http://schemas.openxmlformats.org/officeDocument/2006/relationships/oleObject" Target="../embeddings/oleObject9.bin"/><Relationship Id="rId9" Type="http://schemas.openxmlformats.org/officeDocument/2006/relationships/image" Target="../media/image61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oleObject" Target="../embeddings/oleObject10.bin"/><Relationship Id="rId5" Type="http://schemas.openxmlformats.org/officeDocument/2006/relationships/image" Target="../media/image65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4" Type="http://schemas.openxmlformats.org/officeDocument/2006/relationships/image" Target="../media/image68.wmf"/><Relationship Id="rId5" Type="http://schemas.openxmlformats.org/officeDocument/2006/relationships/image" Target="../media/image69.wmf"/><Relationship Id="rId6" Type="http://schemas.openxmlformats.org/officeDocument/2006/relationships/image" Target="../media/image70.w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6.png"/><Relationship Id="rId3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3.png"/><Relationship Id="rId3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jpeg"/><Relationship Id="rId3" Type="http://schemas.microsoft.com/office/2007/relationships/hdphoto" Target="../media/hdphoto2.wdp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jpeg"/><Relationship Id="rId3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77.jpeg"/><Relationship Id="rId5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jpeg"/><Relationship Id="rId3" Type="http://schemas.microsoft.com/office/2007/relationships/hdphoto" Target="../media/hdphoto6.wdp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ip.csie.ncu.edu.tw/i09.htm" TargetMode="External"/><Relationship Id="rId4" Type="http://schemas.openxmlformats.org/officeDocument/2006/relationships/hyperlink" Target="http://www.ozbotz.org/opencv-installation/" TargetMode="External"/><Relationship Id="rId5" Type="http://schemas.openxmlformats.org/officeDocument/2006/relationships/hyperlink" Target="https://github.com/DmitrySandalov/Install-OpenCV/blob/e398a3126e56e4c7e14ae3bcea01b64a6e28cbe8/Ubuntu/2.4/opencv2_4_2.sh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eecs.berkeley.edu/Research/Projects/CS/vision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EAD3B8-B55B-4888-964B-F94FAD3F200D}" type="slidenum">
              <a:rPr lang="en-US" altLang="zh-TW"/>
              <a:pPr>
                <a:defRPr/>
              </a:pPr>
              <a:t>1</a:t>
            </a:fld>
            <a:endParaRPr lang="en-US" altLang="zh-TW"/>
          </a:p>
        </p:txBody>
      </p:sp>
      <p:sp>
        <p:nvSpPr>
          <p:cNvPr id="3075" name="Rectangle 4"/>
          <p:cNvSpPr>
            <a:spLocks noGrp="1" noChangeArrowheads="1"/>
          </p:cNvSpPr>
          <p:nvPr>
            <p:ph type="ctrTitle" idx="4294967295"/>
          </p:nvPr>
        </p:nvSpPr>
        <p:spPr>
          <a:xfrm>
            <a:off x="168275" y="1889125"/>
            <a:ext cx="8772525" cy="2078038"/>
          </a:xfrm>
        </p:spPr>
        <p:txBody>
          <a:bodyPr/>
          <a:lstStyle/>
          <a:p>
            <a:pPr eaLnBrk="1" hangingPunct="1"/>
            <a:r>
              <a:rPr lang="zh-TW" altLang="en-US" sz="4400" dirty="0">
                <a:latin typeface="Times New Roman" pitchFamily="18" charset="0"/>
                <a:cs typeface="Times New Roman" pitchFamily="18" charset="0"/>
              </a:rPr>
              <a:t>影像基礎課程</a:t>
            </a:r>
            <a:r>
              <a:rPr lang="en-US" altLang="zh-TW" sz="44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altLang="zh-TW" sz="44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altLang="zh-TW" sz="2400" dirty="0" smtClean="0">
                <a:latin typeface="Times New Roman" pitchFamily="18" charset="0"/>
                <a:cs typeface="Times New Roman" pitchFamily="18" charset="0"/>
              </a:rPr>
              <a:t>2013</a:t>
            </a:r>
            <a:r>
              <a:rPr lang="en-US" altLang="zh-TW" sz="5400" dirty="0" smtClean="0"/>
              <a:t/>
            </a:r>
            <a:br>
              <a:rPr lang="en-US" altLang="zh-TW" sz="5400" dirty="0" smtClean="0"/>
            </a:br>
            <a:r>
              <a:rPr lang="zh-TW" altLang="en-US" sz="5400" dirty="0" smtClean="0"/>
              <a:t> </a:t>
            </a:r>
            <a:r>
              <a:rPr lang="zh-TW" altLang="en-US" dirty="0" smtClean="0"/>
              <a:t>投影片製作：蕭兆原</a:t>
            </a:r>
          </a:p>
        </p:txBody>
      </p:sp>
      <p:sp>
        <p:nvSpPr>
          <p:cNvPr id="3076" name="Rectangle 5"/>
          <p:cNvSpPr>
            <a:spLocks noGrp="1" noChangeArrowheads="1"/>
          </p:cNvSpPr>
          <p:nvPr>
            <p:ph type="subTitle" idx="4294967295"/>
          </p:nvPr>
        </p:nvSpPr>
        <p:spPr>
          <a:xfrm>
            <a:off x="174625" y="700088"/>
            <a:ext cx="8780463" cy="606425"/>
          </a:xfrm>
        </p:spPr>
        <p:txBody>
          <a:bodyPr anchor="ctr"/>
          <a:lstStyle/>
          <a:p>
            <a:pPr marL="0" indent="0" algn="ctr" eaLnBrk="1" hangingPunct="1">
              <a:buFont typeface="Wingdings" pitchFamily="2" charset="2"/>
              <a:buNone/>
            </a:pPr>
            <a:r>
              <a:rPr lang="en-US" altLang="zh-TW" sz="2000" smtClean="0"/>
              <a:t>LuoLab</a:t>
            </a:r>
            <a:r>
              <a:rPr lang="zh-TW" altLang="en-US" sz="2000" smtClean="0"/>
              <a:t>輔具團隊</a:t>
            </a:r>
            <a:r>
              <a:rPr lang="en-US" altLang="zh-TW" sz="2000" smtClean="0"/>
              <a:t>-</a:t>
            </a:r>
            <a:r>
              <a:rPr lang="zh-TW" altLang="en-US" sz="2000" smtClean="0"/>
              <a:t>訓練課程 </a:t>
            </a:r>
            <a:endParaRPr lang="en-US" altLang="zh-TW" sz="2000" smtClean="0"/>
          </a:p>
        </p:txBody>
      </p:sp>
      <p:sp>
        <p:nvSpPr>
          <p:cNvPr id="3077" name="Text Box 2"/>
          <p:cNvSpPr txBox="1">
            <a:spLocks noChangeArrowheads="1"/>
          </p:cNvSpPr>
          <p:nvPr/>
        </p:nvSpPr>
        <p:spPr bwMode="auto">
          <a:xfrm>
            <a:off x="1119188" y="4776788"/>
            <a:ext cx="68707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Haettenschweiler" pitchFamily="34" charset="0"/>
                <a:ea typeface="新細明體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Haettenschweiler" pitchFamily="34" charset="0"/>
                <a:ea typeface="新細明體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Haettenschweiler" pitchFamily="34" charset="0"/>
                <a:ea typeface="新細明體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Haettenschweiler" pitchFamily="34" charset="0"/>
                <a:ea typeface="新細明體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Haettenschweiler" pitchFamily="34" charset="0"/>
                <a:ea typeface="新細明體" pitchFamily="18" charset="-120"/>
              </a:defRPr>
            </a:lvl5pPr>
            <a:lvl6pPr marL="2514600" indent="-228600" eaLnBrk="0" fontAlgn="ctr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Haettenschweiler" pitchFamily="34" charset="0"/>
                <a:ea typeface="新細明體" pitchFamily="18" charset="-120"/>
              </a:defRPr>
            </a:lvl6pPr>
            <a:lvl7pPr marL="2971800" indent="-228600" eaLnBrk="0" fontAlgn="ctr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Haettenschweiler" pitchFamily="34" charset="0"/>
                <a:ea typeface="新細明體" pitchFamily="18" charset="-120"/>
              </a:defRPr>
            </a:lvl7pPr>
            <a:lvl8pPr marL="3429000" indent="-228600" eaLnBrk="0" fontAlgn="ctr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Haettenschweiler" pitchFamily="34" charset="0"/>
                <a:ea typeface="新細明體" pitchFamily="18" charset="-120"/>
              </a:defRPr>
            </a:lvl8pPr>
            <a:lvl9pPr marL="3886200" indent="-228600" eaLnBrk="0" fontAlgn="ctr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Haettenschweiler" pitchFamily="34" charset="0"/>
                <a:ea typeface="新細明體" pitchFamily="18" charset="-120"/>
              </a:defRPr>
            </a:lvl9pPr>
          </a:lstStyle>
          <a:p>
            <a:pPr algn="ctr" eaLnBrk="1" fontAlgn="base" hangingPunct="1">
              <a:spcBef>
                <a:spcPct val="50000"/>
              </a:spcBef>
            </a:pPr>
            <a:r>
              <a:rPr lang="en-US" altLang="zh-TW" b="1">
                <a:latin typeface="Arial" charset="0"/>
              </a:rPr>
              <a:t>Wireless Mixed Biochip &amp; Antenna Laboratory</a:t>
            </a:r>
          </a:p>
          <a:p>
            <a:pPr algn="ctr" eaLnBrk="1" hangingPunct="1"/>
            <a:r>
              <a:rPr lang="en-US" altLang="zh-TW" b="1">
                <a:latin typeface="Arial" charset="0"/>
              </a:rPr>
              <a:t>Department of Electrical Engineering</a:t>
            </a:r>
          </a:p>
          <a:p>
            <a:pPr algn="ctr" eaLnBrk="1" hangingPunct="1"/>
            <a:r>
              <a:rPr lang="en-US" altLang="zh-TW" b="1">
                <a:latin typeface="Arial" charset="0"/>
              </a:rPr>
              <a:t>National Cheng-Kung University</a:t>
            </a:r>
          </a:p>
          <a:p>
            <a:pPr algn="ctr" eaLnBrk="1" hangingPunct="1"/>
            <a:r>
              <a:rPr lang="en-US" altLang="zh-TW" b="1">
                <a:latin typeface="Arial" charset="0"/>
              </a:rPr>
              <a:t>Taiwan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平滑法與中值法</a:t>
            </a:r>
            <a:endParaRPr lang="zh-TW" altLang="en-US" dirty="0"/>
          </a:p>
        </p:txBody>
      </p:sp>
      <p:sp>
        <p:nvSpPr>
          <p:cNvPr id="11" name="內容版面配置區 10"/>
          <p:cNvSpPr>
            <a:spLocks noGrp="1"/>
          </p:cNvSpPr>
          <p:nvPr>
            <p:ph sz="half" idx="1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zh-TW" altLang="en-US" dirty="0" smtClean="0"/>
              <a:t>平滑法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sz="1400" dirty="0" smtClean="0"/>
          </a:p>
          <a:p>
            <a:r>
              <a:rPr lang="zh-TW" altLang="en-US" sz="2000" dirty="0"/>
              <a:t>技巧</a:t>
            </a:r>
            <a:r>
              <a:rPr lang="en-US" altLang="zh-TW" sz="2000" dirty="0" smtClean="0"/>
              <a:t>:</a:t>
            </a:r>
            <a:r>
              <a:rPr lang="zh-TW" altLang="en-US" sz="2000" dirty="0" smtClean="0"/>
              <a:t>暫存前次部份結果</a:t>
            </a:r>
            <a:endParaRPr lang="zh-TW" altLang="en-US" sz="2000" dirty="0"/>
          </a:p>
        </p:txBody>
      </p:sp>
      <p:sp>
        <p:nvSpPr>
          <p:cNvPr id="12" name="內容版面配置區 11"/>
          <p:cNvSpPr>
            <a:spLocks noGrp="1"/>
          </p:cNvSpPr>
          <p:nvPr>
            <p:ph sz="half" idx="2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zh-TW" altLang="en-US" dirty="0" smtClean="0"/>
              <a:t>中值法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sz="1100" dirty="0" smtClean="0"/>
          </a:p>
          <a:p>
            <a:r>
              <a:rPr lang="zh-TW" altLang="en-US" dirty="0" smtClean="0"/>
              <a:t> </a:t>
            </a:r>
            <a:r>
              <a:rPr lang="zh-TW" altLang="en-US" sz="2400" dirty="0" smtClean="0"/>
              <a:t>使用時機</a:t>
            </a:r>
            <a:r>
              <a:rPr lang="en-US" altLang="zh-TW" sz="2400" dirty="0" smtClean="0"/>
              <a:t>(pepper noise</a:t>
            </a:r>
            <a:r>
              <a:rPr lang="en-US" altLang="zh-TW" sz="2400" dirty="0"/>
              <a:t>)</a:t>
            </a:r>
            <a:endParaRPr lang="en-US" altLang="zh-TW" sz="2400" dirty="0" smtClean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D8FEEC-27CA-4551-A4E8-28E792120C09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54" y="1501460"/>
            <a:ext cx="1777294" cy="16383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836" y="3249133"/>
            <a:ext cx="979799" cy="979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403" y="1501460"/>
            <a:ext cx="1892154" cy="16383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97" y="4727610"/>
            <a:ext cx="2814452" cy="1284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向右箭號 14"/>
          <p:cNvSpPr/>
          <p:nvPr/>
        </p:nvSpPr>
        <p:spPr bwMode="auto">
          <a:xfrm>
            <a:off x="2256312" y="2284999"/>
            <a:ext cx="332509" cy="19694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aettenschweiler" pitchFamily="34" charset="0"/>
              <a:ea typeface="新細明體" pitchFamily="18" charset="-120"/>
            </a:endParaRPr>
          </a:p>
        </p:txBody>
      </p:sp>
      <p:cxnSp>
        <p:nvCxnSpPr>
          <p:cNvPr id="17" name="直線單箭頭接點 16"/>
          <p:cNvCxnSpPr>
            <a:stCxn id="1027" idx="0"/>
          </p:cNvCxnSpPr>
          <p:nvPr/>
        </p:nvCxnSpPr>
        <p:spPr bwMode="auto">
          <a:xfrm flipH="1" flipV="1">
            <a:off x="2422566" y="2481945"/>
            <a:ext cx="8170" cy="7671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158" y="1501460"/>
            <a:ext cx="1585480" cy="16383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421" y="1501460"/>
            <a:ext cx="1808344" cy="16383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6" name="向右箭號 25"/>
          <p:cNvSpPr/>
          <p:nvPr/>
        </p:nvSpPr>
        <p:spPr bwMode="auto">
          <a:xfrm>
            <a:off x="6294004" y="2284998"/>
            <a:ext cx="492000" cy="19694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aettenschweiler" pitchFamily="34" charset="0"/>
              <a:ea typeface="新細明體" pitchFamily="18" charset="-120"/>
            </a:endParaRPr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169" y="3666549"/>
            <a:ext cx="2404670" cy="2345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9580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TW" altLang="en-US" dirty="0"/>
              <a:t>強化對比</a:t>
            </a:r>
            <a:r>
              <a:rPr lang="en-US" altLang="zh-TW" dirty="0"/>
              <a:t>(Histogram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概念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效果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D8FEEC-27CA-4551-A4E8-28E792120C09}" type="slidenum">
              <a:rPr lang="en-US" altLang="zh-TW" smtClean="0"/>
              <a:pPr>
                <a:defRPr/>
              </a:pPr>
              <a:t>11</a:t>
            </a:fld>
            <a:endParaRPr lang="en-US" altLang="zh-TW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502" y="1477922"/>
            <a:ext cx="2402022" cy="1847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85" y="1477922"/>
            <a:ext cx="2372902" cy="1847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74" y="3960360"/>
            <a:ext cx="2790825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469" y="3960360"/>
            <a:ext cx="2800350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9682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邊緣偵測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kumimoji="1" lang="zh-TW" altLang="en-US" dirty="0" smtClean="0"/>
              <a:t>什麼是邊界？</a:t>
            </a:r>
            <a:endParaRPr kumimoji="1" lang="en-US" altLang="zh-TW" dirty="0" smtClean="0"/>
          </a:p>
          <a:p>
            <a:endParaRPr lang="en-US" altLang="zh-TW" dirty="0"/>
          </a:p>
          <a:p>
            <a:endParaRPr kumimoji="1" lang="en-US" altLang="zh-TW" dirty="0" smtClean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zh-TW" altLang="en-US" dirty="0" smtClean="0"/>
              <a:t>邊界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幫助我們辨識影像的形狀</a:t>
            </a:r>
            <a:endParaRPr lang="en-US" altLang="zh-TW" dirty="0" smtClean="0"/>
          </a:p>
          <a:p>
            <a:pPr marL="457200" lvl="1" indent="0">
              <a:buNone/>
            </a:pPr>
            <a:endParaRPr lang="en-US" altLang="zh-TW" dirty="0" smtClean="0"/>
          </a:p>
          <a:p>
            <a:pPr marL="457200" lvl="1" indent="0">
              <a:buNone/>
            </a:pPr>
            <a:endParaRPr lang="zh-TW" altLang="en-US" dirty="0"/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half" idx="2"/>
          </p:nvPr>
        </p:nvSpPr>
        <p:spPr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kumimoji="1" lang="zh-TW" altLang="en-US" dirty="0" smtClean="0"/>
              <a:t>畫出邊界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D8FEEC-27CA-4551-A4E8-28E792120C09}" type="slidenum">
              <a:rPr lang="en-US" altLang="zh-TW" smtClean="0"/>
              <a:pPr>
                <a:defRPr/>
              </a:pPr>
              <a:t>12</a:t>
            </a:fld>
            <a:endParaRPr lang="en-US" altLang="zh-TW"/>
          </a:p>
        </p:txBody>
      </p:sp>
      <p:pic>
        <p:nvPicPr>
          <p:cNvPr id="5" name="圖片 4" descr="螢幕快照 2013-07-24 下午3.07.5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6" t="44277" r="30344" b="10451"/>
          <a:stretch/>
        </p:blipFill>
        <p:spPr>
          <a:xfrm>
            <a:off x="876041" y="1372151"/>
            <a:ext cx="2686603" cy="1861370"/>
          </a:xfrm>
          <a:prstGeom prst="rect">
            <a:avLst/>
          </a:prstGeom>
        </p:spPr>
      </p:pic>
      <p:pic>
        <p:nvPicPr>
          <p:cNvPr id="8" name="圖片 7" descr="螢幕快照 2013-07-24 下午3.15.3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50" t="56789" r="35316" b="5971"/>
          <a:stretch/>
        </p:blipFill>
        <p:spPr>
          <a:xfrm>
            <a:off x="5608987" y="1387474"/>
            <a:ext cx="2516399" cy="2311899"/>
          </a:xfrm>
          <a:prstGeom prst="rect">
            <a:avLst/>
          </a:prstGeom>
        </p:spPr>
      </p:pic>
      <p:pic>
        <p:nvPicPr>
          <p:cNvPr id="9" name="圖片 8" descr="螢幕快照 2013-07-24 下午3.15.3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32" t="57415" r="9340" b="5971"/>
          <a:stretch/>
        </p:blipFill>
        <p:spPr>
          <a:xfrm>
            <a:off x="5667780" y="3739123"/>
            <a:ext cx="2459697" cy="222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901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邊緣偵測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altLang="zh-TW" dirty="0" err="1" smtClean="0"/>
              <a:t>Laplacian</a:t>
            </a:r>
            <a:endParaRPr lang="en-US" altLang="zh-TW" dirty="0" smtClean="0"/>
          </a:p>
          <a:p>
            <a:pPr>
              <a:buFont typeface="Wingdings" pitchFamily="2" charset="2"/>
              <a:buChar char="Ø"/>
            </a:pPr>
            <a:r>
              <a:rPr lang="zh-TW" altLang="en-US" sz="2000" dirty="0" smtClean="0"/>
              <a:t>由二次微分的概念所推算出來之結果</a:t>
            </a:r>
            <a:endParaRPr lang="en-US" altLang="zh-TW" sz="2000" dirty="0" smtClean="0"/>
          </a:p>
          <a:p>
            <a:pPr marL="0" indent="0">
              <a:buNone/>
            </a:pPr>
            <a:endParaRPr lang="en-US" altLang="zh-TW" sz="2000" dirty="0" smtClean="0"/>
          </a:p>
          <a:p>
            <a:pPr marL="0" indent="0">
              <a:buNone/>
            </a:pPr>
            <a:endParaRPr lang="en-US" altLang="zh-TW" sz="1050" dirty="0" smtClean="0"/>
          </a:p>
          <a:p>
            <a:pPr marL="0" indent="0">
              <a:buNone/>
            </a:pPr>
            <a:endParaRPr lang="en-US" altLang="zh-TW" sz="1050" dirty="0"/>
          </a:p>
          <a:p>
            <a:pPr marL="0" indent="0">
              <a:buNone/>
            </a:pPr>
            <a:endParaRPr lang="en-US" altLang="zh-TW" sz="1050" dirty="0" smtClean="0"/>
          </a:p>
          <a:p>
            <a:pPr>
              <a:buFont typeface="Wingdings" pitchFamily="2" charset="2"/>
              <a:buChar char="Ø"/>
            </a:pPr>
            <a:r>
              <a:rPr lang="zh-TW" altLang="en-US" sz="2000" dirty="0"/>
              <a:t>實</a:t>
            </a:r>
            <a:r>
              <a:rPr lang="zh-TW" altLang="en-US" sz="2000" dirty="0" smtClean="0"/>
              <a:t>作</a:t>
            </a:r>
            <a:endParaRPr lang="en-US" altLang="zh-TW" sz="2000" dirty="0"/>
          </a:p>
          <a:p>
            <a:pPr>
              <a:buFont typeface="Wingdings" pitchFamily="2" charset="2"/>
              <a:buChar char="Ø"/>
            </a:pPr>
            <a:endParaRPr lang="en-US" altLang="zh-TW" sz="2000" dirty="0" smtClean="0"/>
          </a:p>
          <a:p>
            <a:pPr>
              <a:buFont typeface="Wingdings" pitchFamily="2" charset="2"/>
              <a:buChar char="Ø"/>
            </a:pPr>
            <a:endParaRPr lang="en-US" altLang="zh-TW" sz="2000" dirty="0"/>
          </a:p>
          <a:p>
            <a:pPr marL="0" indent="0">
              <a:buNone/>
            </a:pPr>
            <a:endParaRPr lang="en-US" altLang="zh-TW" sz="2000" dirty="0"/>
          </a:p>
          <a:p>
            <a:pPr>
              <a:buFont typeface="Wingdings" pitchFamily="2" charset="2"/>
              <a:buChar char="Ø"/>
            </a:pPr>
            <a:r>
              <a:rPr lang="zh-TW" altLang="en-US" sz="2000" dirty="0" smtClean="0"/>
              <a:t>效果</a:t>
            </a:r>
            <a:endParaRPr lang="en-US" altLang="zh-TW" sz="2000" dirty="0" smtClean="0"/>
          </a:p>
          <a:p>
            <a:pPr marL="0" indent="0">
              <a:buNone/>
            </a:pPr>
            <a:endParaRPr lang="en-US" altLang="zh-TW" sz="20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D8FEEC-27CA-4551-A4E8-28E792120C09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8271204"/>
              </p:ext>
            </p:extLst>
          </p:nvPr>
        </p:nvGraphicFramePr>
        <p:xfrm>
          <a:off x="912825" y="1727922"/>
          <a:ext cx="7135902" cy="8371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方程式" r:id="rId3" imgW="4762440" imgH="545760" progId="Equation.3">
                  <p:embed/>
                </p:oleObj>
              </mc:Choice>
              <mc:Fallback>
                <p:oleObj name="方程式" r:id="rId3" imgW="4762440" imgH="54576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2825" y="1727922"/>
                        <a:ext cx="7135902" cy="8371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3438000" y="3231911"/>
            <a:ext cx="2066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err="1" smtClean="0">
                <a:latin typeface="微軟正黑體" pitchFamily="34" charset="-120"/>
                <a:ea typeface="微軟正黑體" pitchFamily="34" charset="-120"/>
              </a:rPr>
              <a:t>Laplacian</a:t>
            </a:r>
            <a:r>
              <a:rPr lang="en-US" altLang="zh-TW" sz="2000" dirty="0" smtClean="0">
                <a:latin typeface="微軟正黑體" pitchFamily="34" charset="-120"/>
                <a:ea typeface="微軟正黑體" pitchFamily="34" charset="-120"/>
              </a:rPr>
              <a:t> Mask</a:t>
            </a:r>
            <a:endParaRPr lang="zh-TW" altLang="en-US" sz="2000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3" y="4235927"/>
            <a:ext cx="4729038" cy="1942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6"/>
          <a:srcRect r="70559" b="-436"/>
          <a:stretch/>
        </p:blipFill>
        <p:spPr>
          <a:xfrm>
            <a:off x="1768848" y="2692639"/>
            <a:ext cx="1453085" cy="137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746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一個例子</a:t>
            </a:r>
            <a:endParaRPr kumimoji="1"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TW" altLang="en-US" dirty="0" smtClean="0"/>
              <a:t>原始影像</a:t>
            </a:r>
            <a:endParaRPr kumimoji="1"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zh-TW" altLang="en-US" dirty="0" smtClean="0"/>
              <a:t>處理過後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D8FEEC-27CA-4551-A4E8-28E792120C09}" type="slidenum">
              <a:rPr lang="en-US" altLang="zh-TW" smtClean="0"/>
              <a:pPr>
                <a:defRPr/>
              </a:pPr>
              <a:t>14</a:t>
            </a:fld>
            <a:endParaRPr lang="en-US" altLang="zh-TW"/>
          </a:p>
        </p:txBody>
      </p:sp>
      <p:pic>
        <p:nvPicPr>
          <p:cNvPr id="8" name="內容版面配置區 4" descr="螢幕快照 2013-07-24 下午3.29.2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4" t="34683" r="2372" b="28493"/>
          <a:stretch/>
        </p:blipFill>
        <p:spPr bwMode="auto">
          <a:xfrm>
            <a:off x="576185" y="1422748"/>
            <a:ext cx="8210092" cy="249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/>
          <a:srcRect r="70559" b="-436"/>
          <a:stretch/>
        </p:blipFill>
        <p:spPr>
          <a:xfrm>
            <a:off x="3920723" y="4432860"/>
            <a:ext cx="1453085" cy="1375715"/>
          </a:xfrm>
          <a:prstGeom prst="rect">
            <a:avLst/>
          </a:prstGeom>
        </p:spPr>
      </p:pic>
      <p:cxnSp>
        <p:nvCxnSpPr>
          <p:cNvPr id="14" name="直線箭頭接點 13"/>
          <p:cNvCxnSpPr/>
          <p:nvPr/>
        </p:nvCxnSpPr>
        <p:spPr bwMode="auto">
          <a:xfrm flipH="1" flipV="1">
            <a:off x="1222925" y="2151761"/>
            <a:ext cx="3304244" cy="28337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圓角矩形 15"/>
          <p:cNvSpPr/>
          <p:nvPr/>
        </p:nvSpPr>
        <p:spPr bwMode="auto">
          <a:xfrm>
            <a:off x="599703" y="1481540"/>
            <a:ext cx="1211165" cy="1199341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aettenschweiler" pitchFamily="34" charset="0"/>
              <a:ea typeface="新細明體" pitchFamily="18" charset="-120"/>
            </a:endParaRPr>
          </a:p>
        </p:txBody>
      </p:sp>
      <p:sp>
        <p:nvSpPr>
          <p:cNvPr id="3" name="圓角矩形 2"/>
          <p:cNvSpPr/>
          <p:nvPr/>
        </p:nvSpPr>
        <p:spPr bwMode="auto">
          <a:xfrm>
            <a:off x="5315014" y="1975386"/>
            <a:ext cx="399802" cy="352748"/>
          </a:xfrm>
          <a:prstGeom prst="round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aettenschweiler" pitchFamily="34" charset="0"/>
              <a:ea typeface="新細明體" pitchFamily="18" charset="-120"/>
            </a:endParaRPr>
          </a:p>
        </p:txBody>
      </p:sp>
      <p:cxnSp>
        <p:nvCxnSpPr>
          <p:cNvPr id="6" name="直線箭頭接點 5"/>
          <p:cNvCxnSpPr/>
          <p:nvPr/>
        </p:nvCxnSpPr>
        <p:spPr bwMode="auto">
          <a:xfrm>
            <a:off x="1258200" y="2022419"/>
            <a:ext cx="4186162" cy="11758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圓角矩形 12"/>
          <p:cNvSpPr/>
          <p:nvPr/>
        </p:nvSpPr>
        <p:spPr bwMode="auto">
          <a:xfrm flipH="1">
            <a:off x="1023022" y="1927896"/>
            <a:ext cx="388043" cy="352748"/>
          </a:xfrm>
          <a:prstGeom prst="roundRect">
            <a:avLst/>
          </a:prstGeom>
          <a:noFill/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aettenschweiler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73767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邊緣偵測</a:t>
            </a:r>
          </a:p>
        </p:txBody>
      </p:sp>
      <p:sp>
        <p:nvSpPr>
          <p:cNvPr id="5" name="內容版面配置區 5"/>
          <p:cNvSpPr>
            <a:spLocks noGrp="1"/>
          </p:cNvSpPr>
          <p:nvPr>
            <p:ph sz="half" idx="1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altLang="zh-TW" dirty="0" smtClean="0"/>
              <a:t>Sobel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sz="half" idx="2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altLang="zh-TW" dirty="0" smtClean="0"/>
              <a:t>Prewitt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Conclusion</a:t>
            </a:r>
          </a:p>
          <a:p>
            <a:pPr marL="0" indent="0">
              <a:buNone/>
            </a:pPr>
            <a:r>
              <a:rPr lang="zh-TW" altLang="en-US" sz="2000" dirty="0" smtClean="0"/>
              <a:t>兩種效果都不錯但</a:t>
            </a:r>
            <a:r>
              <a:rPr lang="en-US" altLang="zh-TW" sz="2000" dirty="0" err="1" smtClean="0"/>
              <a:t>sobel</a:t>
            </a:r>
            <a:r>
              <a:rPr lang="zh-TW" altLang="en-US" sz="2000" dirty="0" smtClean="0"/>
              <a:t>增加了相鄰點的權重</a:t>
            </a:r>
            <a:endParaRPr lang="en-US" altLang="zh-TW" sz="20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D8FEEC-27CA-4551-A4E8-28E792120C09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00" y="1429554"/>
            <a:ext cx="3834818" cy="1741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253" y="1429553"/>
            <a:ext cx="3735575" cy="1741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450" y="3194464"/>
            <a:ext cx="3117567" cy="2965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379" y="3205014"/>
            <a:ext cx="1818420" cy="1616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903" y="3205014"/>
            <a:ext cx="1832853" cy="1616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7614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一個例子</a:t>
            </a:r>
            <a:endParaRPr kumimoji="1" lang="zh-TW" altLang="en-US" dirty="0"/>
          </a:p>
        </p:txBody>
      </p:sp>
      <p:pic>
        <p:nvPicPr>
          <p:cNvPr id="9" name="內容版面配置區 8" descr="螢幕快照 2013-07-24 下午3.49.55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9" t="32918" r="14087" b="17909"/>
          <a:stretch/>
        </p:blipFill>
        <p:spPr>
          <a:xfrm>
            <a:off x="764330" y="870111"/>
            <a:ext cx="7502164" cy="3319232"/>
          </a:xfrm>
        </p:spPr>
      </p:pic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450951-3023-4F3B-A731-CAC785A097F8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04" y="4298568"/>
            <a:ext cx="3834818" cy="1741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圓角矩形 10"/>
          <p:cNvSpPr/>
          <p:nvPr/>
        </p:nvSpPr>
        <p:spPr bwMode="auto">
          <a:xfrm>
            <a:off x="5444362" y="1446265"/>
            <a:ext cx="2304741" cy="45857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aettenschweiler" pitchFamily="34" charset="0"/>
              <a:ea typeface="新細明體" pitchFamily="18" charset="-120"/>
            </a:endParaRPr>
          </a:p>
        </p:txBody>
      </p:sp>
      <p:sp>
        <p:nvSpPr>
          <p:cNvPr id="12" name="圓角矩形 11"/>
          <p:cNvSpPr/>
          <p:nvPr/>
        </p:nvSpPr>
        <p:spPr bwMode="auto">
          <a:xfrm>
            <a:off x="5455655" y="3186029"/>
            <a:ext cx="2304741" cy="458572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aettenschweiler" pitchFamily="34" charset="0"/>
              <a:ea typeface="新細明體" pitchFamily="18" charset="-120"/>
            </a:endParaRPr>
          </a:p>
        </p:txBody>
      </p:sp>
      <p:sp>
        <p:nvSpPr>
          <p:cNvPr id="13" name="圓角矩形 12"/>
          <p:cNvSpPr/>
          <p:nvPr/>
        </p:nvSpPr>
        <p:spPr bwMode="auto">
          <a:xfrm>
            <a:off x="2903979" y="4303061"/>
            <a:ext cx="1552638" cy="1470239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aettenschweiler" pitchFamily="34" charset="0"/>
              <a:ea typeface="新細明體" pitchFamily="18" charset="-120"/>
            </a:endParaRPr>
          </a:p>
        </p:txBody>
      </p:sp>
      <p:sp>
        <p:nvSpPr>
          <p:cNvPr id="14" name="圓角矩形 13"/>
          <p:cNvSpPr/>
          <p:nvPr/>
        </p:nvSpPr>
        <p:spPr bwMode="auto">
          <a:xfrm>
            <a:off x="4656517" y="4338795"/>
            <a:ext cx="1552172" cy="1434506"/>
          </a:xfrm>
          <a:prstGeom prst="round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aettenschweiler" pitchFamily="34" charset="0"/>
              <a:ea typeface="新細明體" pitchFamily="18" charset="-120"/>
            </a:endParaRPr>
          </a:p>
        </p:txBody>
      </p:sp>
      <p:sp>
        <p:nvSpPr>
          <p:cNvPr id="15" name="圓角矩形 14"/>
          <p:cNvSpPr/>
          <p:nvPr/>
        </p:nvSpPr>
        <p:spPr bwMode="auto">
          <a:xfrm>
            <a:off x="5444363" y="1410533"/>
            <a:ext cx="552666" cy="2281558"/>
          </a:xfrm>
          <a:prstGeom prst="round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aettenschweiler" pitchFamily="34" charset="0"/>
              <a:ea typeface="新細明體" pitchFamily="18" charset="-120"/>
            </a:endParaRPr>
          </a:p>
        </p:txBody>
      </p:sp>
      <p:sp>
        <p:nvSpPr>
          <p:cNvPr id="16" name="圓角矩形 15"/>
          <p:cNvSpPr/>
          <p:nvPr/>
        </p:nvSpPr>
        <p:spPr bwMode="auto">
          <a:xfrm>
            <a:off x="7195971" y="1410076"/>
            <a:ext cx="552666" cy="2281558"/>
          </a:xfrm>
          <a:prstGeom prst="roundRect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aettenschweiler" pitchFamily="34" charset="0"/>
              <a:ea typeface="新細明體" pitchFamily="18" charset="-120"/>
            </a:endParaRPr>
          </a:p>
        </p:txBody>
      </p:sp>
      <p:cxnSp>
        <p:nvCxnSpPr>
          <p:cNvPr id="18" name="直線箭頭接點 17"/>
          <p:cNvCxnSpPr/>
          <p:nvPr/>
        </p:nvCxnSpPr>
        <p:spPr bwMode="auto">
          <a:xfrm flipH="1" flipV="1">
            <a:off x="1693279" y="1799012"/>
            <a:ext cx="1940215" cy="317472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683113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邊緣偵測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Canny Edge Detection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More detail</a:t>
            </a:r>
          </a:p>
          <a:p>
            <a:pPr lvl="1"/>
            <a:r>
              <a:rPr lang="zh-TW" altLang="en-US" dirty="0"/>
              <a:t>將</a:t>
            </a:r>
            <a:r>
              <a:rPr lang="zh-TW" altLang="en-US" dirty="0" smtClean="0"/>
              <a:t>邊緣做</a:t>
            </a:r>
            <a:r>
              <a:rPr lang="en-US" altLang="zh-TW" dirty="0" err="1" smtClean="0"/>
              <a:t>thining</a:t>
            </a:r>
            <a:r>
              <a:rPr lang="zh-TW" altLang="en-US" dirty="0" smtClean="0"/>
              <a:t>的動作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做</a:t>
            </a:r>
            <a:r>
              <a:rPr lang="en-US" altLang="zh-TW" dirty="0" smtClean="0"/>
              <a:t>double threshold</a:t>
            </a:r>
          </a:p>
          <a:p>
            <a:pPr lvl="2"/>
            <a:r>
              <a:rPr lang="zh-TW" altLang="en-US" dirty="0" smtClean="0"/>
              <a:t>較高的</a:t>
            </a:r>
            <a:r>
              <a:rPr lang="en-US" altLang="zh-TW" dirty="0" smtClean="0"/>
              <a:t>threshold=&gt;</a:t>
            </a:r>
            <a:r>
              <a:rPr lang="zh-TW" altLang="en-US" dirty="0" smtClean="0"/>
              <a:t>找出強邊界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較低的</a:t>
            </a:r>
            <a:r>
              <a:rPr lang="en-US" altLang="zh-TW" dirty="0" smtClean="0"/>
              <a:t>threshold=&gt;</a:t>
            </a:r>
            <a:r>
              <a:rPr lang="zh-TW" altLang="en-US" dirty="0" smtClean="0"/>
              <a:t>將強邊界連起來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450951-3023-4F3B-A731-CAC785A097F8}" type="slidenum">
              <a:rPr lang="en-US" altLang="zh-TW" smtClean="0"/>
              <a:pPr>
                <a:defRPr/>
              </a:pPr>
              <a:t>17</a:t>
            </a:fld>
            <a:endParaRPr lang="en-US" altLang="zh-TW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40" y="1387562"/>
            <a:ext cx="4205876" cy="2347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130" y="1387562"/>
            <a:ext cx="4107965" cy="2347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8904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Sobel </a:t>
            </a:r>
            <a:r>
              <a:rPr lang="en-US" altLang="zh-TW" dirty="0" err="1" smtClean="0"/>
              <a:t>v.s</a:t>
            </a:r>
            <a:r>
              <a:rPr lang="en-US" altLang="zh-TW" dirty="0" smtClean="0"/>
              <a:t> Canny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比較</a:t>
            </a:r>
            <a:endParaRPr lang="en-US" altLang="zh-TW" dirty="0" smtClean="0"/>
          </a:p>
          <a:p>
            <a:pPr lvl="1"/>
            <a:r>
              <a:rPr lang="zh-TW" altLang="en-US" dirty="0"/>
              <a:t>計算</a:t>
            </a:r>
            <a:r>
              <a:rPr lang="zh-TW" altLang="en-US" dirty="0" smtClean="0"/>
              <a:t>速度</a:t>
            </a:r>
            <a:r>
              <a:rPr lang="en-US" altLang="zh-TW" dirty="0" smtClean="0"/>
              <a:t>:Sobel &gt; Canny</a:t>
            </a:r>
          </a:p>
          <a:p>
            <a:pPr lvl="1"/>
            <a:r>
              <a:rPr lang="zh-TW" altLang="en-US" dirty="0" smtClean="0"/>
              <a:t>效果</a:t>
            </a:r>
            <a:r>
              <a:rPr lang="en-US" altLang="zh-TW" dirty="0" smtClean="0"/>
              <a:t>:Canny</a:t>
            </a:r>
            <a:r>
              <a:rPr lang="zh-TW" altLang="en-US" dirty="0" smtClean="0"/>
              <a:t> </a:t>
            </a:r>
            <a:r>
              <a:rPr lang="en-US" altLang="zh-TW" dirty="0" smtClean="0"/>
              <a:t>&gt; Sobel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D8FEEC-27CA-4551-A4E8-28E792120C09}" type="slidenum">
              <a:rPr lang="en-US" altLang="zh-TW" smtClean="0"/>
              <a:pPr>
                <a:defRPr/>
              </a:pPr>
              <a:t>18</a:t>
            </a:fld>
            <a:endParaRPr lang="en-US" altLang="zh-TW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0903"/>
            <a:ext cx="9048307" cy="3378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9378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門檻值的決定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 smtClean="0"/>
              <a:t>在辨識之前</a:t>
            </a:r>
            <a:endParaRPr kumimoji="1" lang="en-US" altLang="zh-TW" dirty="0" smtClean="0"/>
          </a:p>
          <a:p>
            <a:pPr lvl="1"/>
            <a:r>
              <a:rPr lang="zh-TW" altLang="en-US" dirty="0" smtClean="0"/>
              <a:t>影像經過邊緣偵測</a:t>
            </a:r>
            <a:r>
              <a:rPr lang="en-US" altLang="zh-TW" dirty="0" smtClean="0"/>
              <a:t>=&gt; </a:t>
            </a:r>
            <a:r>
              <a:rPr lang="zh-TW" altLang="en-US" dirty="0" smtClean="0">
                <a:solidFill>
                  <a:srgbClr val="FF0000"/>
                </a:solidFill>
              </a:rPr>
              <a:t>灰階影像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kumimoji="1" lang="zh-TW" altLang="en-US" dirty="0" smtClean="0">
                <a:solidFill>
                  <a:srgbClr val="FF0000"/>
                </a:solidFill>
              </a:rPr>
              <a:t>但是</a:t>
            </a:r>
            <a:endParaRPr kumimoji="1" lang="en-US" altLang="zh-TW" dirty="0" smtClean="0">
              <a:solidFill>
                <a:srgbClr val="FF0000"/>
              </a:solidFill>
            </a:endParaRPr>
          </a:p>
          <a:p>
            <a:pPr lvl="2"/>
            <a:r>
              <a:rPr lang="zh-TW" altLang="en-US" dirty="0" smtClean="0"/>
              <a:t>灰階影像計算量還是很龐大</a:t>
            </a:r>
            <a:endParaRPr lang="en-US" altLang="zh-TW" dirty="0" smtClean="0"/>
          </a:p>
          <a:p>
            <a:pPr lvl="1"/>
            <a:r>
              <a:rPr kumimoji="1" lang="zh-TW" altLang="en-US" dirty="0" smtClean="0"/>
              <a:t>最好</a:t>
            </a:r>
            <a:endParaRPr kumimoji="1" lang="en-US" altLang="zh-TW" dirty="0" smtClean="0"/>
          </a:p>
          <a:p>
            <a:pPr lvl="2"/>
            <a:r>
              <a:rPr lang="zh-TW" altLang="en-US" dirty="0" smtClean="0"/>
              <a:t>我們的影像純粹只有</a:t>
            </a:r>
            <a:r>
              <a:rPr lang="zh-TW" altLang="en-US" dirty="0" smtClean="0">
                <a:solidFill>
                  <a:srgbClr val="FF0000"/>
                </a:solidFill>
              </a:rPr>
              <a:t>黑與白</a:t>
            </a:r>
            <a:r>
              <a:rPr lang="en-US" altLang="zh-TW" dirty="0" smtClean="0">
                <a:solidFill>
                  <a:srgbClr val="FF0000"/>
                </a:solidFill>
              </a:rPr>
              <a:t>(0 and 1)</a:t>
            </a:r>
          </a:p>
          <a:p>
            <a:pPr lvl="1"/>
            <a:r>
              <a:rPr kumimoji="1" lang="zh-TW" altLang="en-US" dirty="0" smtClean="0"/>
              <a:t>因此</a:t>
            </a:r>
            <a:endParaRPr kumimoji="1" lang="en-US" altLang="zh-TW" dirty="0" smtClean="0"/>
          </a:p>
          <a:p>
            <a:pPr lvl="2"/>
            <a:r>
              <a:rPr lang="zh-TW" altLang="en-US" dirty="0" smtClean="0"/>
              <a:t>對影像做</a:t>
            </a:r>
            <a:r>
              <a:rPr lang="zh-TW" altLang="en-US" dirty="0" smtClean="0">
                <a:solidFill>
                  <a:srgbClr val="FF0000"/>
                </a:solidFill>
              </a:rPr>
              <a:t>二值化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lvl="1"/>
            <a:r>
              <a:rPr lang="zh-TW" altLang="en-US" dirty="0" smtClean="0"/>
              <a:t>那怎麼做二值化？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要</a:t>
            </a:r>
            <a:r>
              <a:rPr lang="zh-TW" altLang="en-US" dirty="0" smtClean="0">
                <a:solidFill>
                  <a:srgbClr val="FF0000"/>
                </a:solidFill>
              </a:rPr>
              <a:t>決定門檻值</a:t>
            </a:r>
            <a:r>
              <a:rPr lang="zh-TW" altLang="en-US" dirty="0" smtClean="0"/>
              <a:t>！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D8FEEC-27CA-4551-A4E8-28E792120C09}" type="slidenum">
              <a:rPr lang="en-US" altLang="zh-TW" smtClean="0"/>
              <a:pPr>
                <a:defRPr/>
              </a:pPr>
              <a:t>19</a:t>
            </a:fld>
            <a:endParaRPr lang="en-US" altLang="zh-TW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108" y="4049149"/>
            <a:ext cx="4120882" cy="1515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1965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000" dirty="0">
                <a:solidFill>
                  <a:srgbClr val="0000FF"/>
                </a:solidFill>
              </a:rPr>
              <a:t>影像基本概念</a:t>
            </a:r>
            <a:endParaRPr lang="en-US" altLang="zh-TW" sz="2000" dirty="0">
              <a:solidFill>
                <a:srgbClr val="0000FF"/>
              </a:solidFill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zh-TW" altLang="en-US" sz="2000" dirty="0">
                <a:solidFill>
                  <a:srgbClr val="0000FF"/>
                </a:solidFill>
              </a:rPr>
              <a:t>影像的組成</a:t>
            </a:r>
            <a:endParaRPr lang="en-US" altLang="zh-TW" sz="2000" dirty="0">
              <a:solidFill>
                <a:srgbClr val="0000FF"/>
              </a:solidFill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zh-TW" altLang="en-US" sz="2000" dirty="0">
                <a:solidFill>
                  <a:srgbClr val="0000FF"/>
                </a:solidFill>
              </a:rPr>
              <a:t>各種色彩空間</a:t>
            </a:r>
            <a:endParaRPr lang="en-US" altLang="zh-TW" sz="2000" dirty="0">
              <a:solidFill>
                <a:srgbClr val="0000FF"/>
              </a:solidFill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zh-TW" altLang="en-US" sz="2000" dirty="0">
                <a:solidFill>
                  <a:srgbClr val="0000FF"/>
                </a:solidFill>
              </a:rPr>
              <a:t>處理 </a:t>
            </a:r>
            <a:r>
              <a:rPr lang="en-US" altLang="zh-TW" sz="2000" dirty="0">
                <a:solidFill>
                  <a:srgbClr val="0000FF"/>
                </a:solidFill>
              </a:rPr>
              <a:t>V.S </a:t>
            </a:r>
            <a:r>
              <a:rPr lang="zh-TW" altLang="en-US" sz="2000" dirty="0">
                <a:solidFill>
                  <a:srgbClr val="0000FF"/>
                </a:solidFill>
              </a:rPr>
              <a:t>辨識</a:t>
            </a:r>
            <a:endParaRPr lang="en-US" altLang="zh-TW" sz="2000" dirty="0">
              <a:solidFill>
                <a:srgbClr val="0000FF"/>
              </a:solidFill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zh-TW" altLang="en-US" sz="2000" dirty="0">
                <a:solidFill>
                  <a:srgbClr val="0000FF"/>
                </a:solidFill>
              </a:rPr>
              <a:t>觀念澄清</a:t>
            </a:r>
            <a:endParaRPr lang="en-US" altLang="zh-TW" sz="2000" dirty="0">
              <a:solidFill>
                <a:srgbClr val="0000FF"/>
              </a:solidFill>
            </a:endParaRPr>
          </a:p>
          <a:p>
            <a:r>
              <a:rPr lang="zh-TW" altLang="en-US" sz="2000" dirty="0"/>
              <a:t>影像處理</a:t>
            </a:r>
            <a:endParaRPr lang="en-US" altLang="zh-TW" sz="2000" dirty="0"/>
          </a:p>
          <a:p>
            <a:r>
              <a:rPr lang="zh-TW" altLang="en-US" sz="2000" dirty="0"/>
              <a:t>影像辨識</a:t>
            </a:r>
            <a:endParaRPr lang="en-US" altLang="zh-TW" sz="2000" dirty="0"/>
          </a:p>
          <a:p>
            <a:r>
              <a:rPr lang="zh-TW" altLang="en-US" sz="2000" dirty="0"/>
              <a:t>資料壓縮</a:t>
            </a:r>
            <a:r>
              <a:rPr lang="en-US" altLang="zh-TW" sz="2000" dirty="0"/>
              <a:t>(Data Compression)</a:t>
            </a:r>
          </a:p>
          <a:p>
            <a:r>
              <a:rPr lang="zh-TW" altLang="en-US" sz="2000" dirty="0"/>
              <a:t>影像處理開發環境</a:t>
            </a:r>
            <a:endParaRPr lang="en-US" altLang="zh-TW" sz="2000" dirty="0"/>
          </a:p>
          <a:p>
            <a:r>
              <a:rPr lang="en-US" altLang="zh-TW" sz="2000" dirty="0"/>
              <a:t>LAB time</a:t>
            </a:r>
          </a:p>
          <a:p>
            <a:r>
              <a:rPr lang="zh-TW" altLang="en-US" sz="2000" dirty="0"/>
              <a:t>附錄</a:t>
            </a:r>
            <a:r>
              <a:rPr lang="en-US" altLang="zh-TW" sz="2000" dirty="0"/>
              <a:t>-C</a:t>
            </a:r>
            <a:r>
              <a:rPr lang="zh-TW" altLang="en-US" sz="2000" dirty="0"/>
              <a:t>語言之結構與指標</a:t>
            </a:r>
            <a:endParaRPr lang="en-US" altLang="zh-TW" sz="2000" dirty="0"/>
          </a:p>
          <a:p>
            <a:r>
              <a:rPr lang="en-US" altLang="zh-TW" sz="2000" dirty="0"/>
              <a:t>Reference</a:t>
            </a: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D5FB18-AA3B-4EEE-A603-8C05C59CD689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50930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門檻值決定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TW" altLang="en-US" dirty="0" smtClean="0"/>
              <a:t>門檻</a:t>
            </a:r>
            <a:r>
              <a:rPr lang="zh-TW" altLang="en-US" dirty="0"/>
              <a:t>值的</a:t>
            </a:r>
            <a:r>
              <a:rPr lang="zh-TW" altLang="en-US" dirty="0" smtClean="0"/>
              <a:t>決定：</a:t>
            </a:r>
            <a:endParaRPr lang="en-US" altLang="zh-TW" dirty="0"/>
          </a:p>
          <a:p>
            <a:pPr lvl="1">
              <a:lnSpc>
                <a:spcPct val="90000"/>
              </a:lnSpc>
            </a:pPr>
            <a:r>
              <a:rPr lang="zh-TW" altLang="en-US" dirty="0"/>
              <a:t>統計式</a:t>
            </a:r>
            <a:endParaRPr lang="en-US" altLang="zh-TW" dirty="0" smtClean="0"/>
          </a:p>
          <a:p>
            <a:pPr lvl="1">
              <a:lnSpc>
                <a:spcPct val="90000"/>
              </a:lnSpc>
            </a:pPr>
            <a:r>
              <a:rPr lang="zh-TW" altLang="en-US" dirty="0"/>
              <a:t>消息理論式</a:t>
            </a:r>
          </a:p>
          <a:p>
            <a:pPr lvl="1">
              <a:lnSpc>
                <a:spcPct val="90000"/>
              </a:lnSpc>
            </a:pPr>
            <a:r>
              <a:rPr lang="zh-TW" altLang="en-US" dirty="0"/>
              <a:t>動差守恆式</a:t>
            </a:r>
          </a:p>
          <a:p>
            <a:pPr lvl="1">
              <a:lnSpc>
                <a:spcPct val="90000"/>
              </a:lnSpc>
            </a:pPr>
            <a:r>
              <a:rPr lang="zh-TW" altLang="en-US" dirty="0"/>
              <a:t>最佳配對</a:t>
            </a:r>
            <a:r>
              <a:rPr lang="zh-TW" altLang="en-US" dirty="0" smtClean="0"/>
              <a:t>式</a:t>
            </a:r>
            <a:endParaRPr lang="zh-TW" altLang="en-US" dirty="0"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D8FEEC-27CA-4551-A4E8-28E792120C09}" type="slidenum">
              <a:rPr lang="en-US" altLang="zh-TW" smtClean="0"/>
              <a:pPr>
                <a:defRPr/>
              </a:pPr>
              <a:t>20</a:t>
            </a:fld>
            <a:endParaRPr lang="en-US" altLang="zh-TW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4437"/>
            <a:ext cx="4635959" cy="2137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959" y="3604437"/>
            <a:ext cx="2161067" cy="2137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26" y="3604437"/>
            <a:ext cx="2261397" cy="2137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3184634" y="5744514"/>
            <a:ext cx="677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+mn-ea"/>
                <a:ea typeface="+mn-ea"/>
              </a:rPr>
              <a:t>100</a:t>
            </a:r>
            <a:endParaRPr lang="zh-TW" altLang="en-US" dirty="0">
              <a:latin typeface="+mn-ea"/>
              <a:ea typeface="+mn-ea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377533" y="5744514"/>
            <a:ext cx="677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latin typeface="+mn-ea"/>
                <a:ea typeface="+mn-ea"/>
              </a:rPr>
              <a:t>150</a:t>
            </a:r>
            <a:endParaRPr lang="zh-TW" altLang="en-US" dirty="0">
              <a:latin typeface="+mn-ea"/>
              <a:ea typeface="+mn-ea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588765" y="5745125"/>
            <a:ext cx="677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+mn-ea"/>
                <a:ea typeface="+mn-ea"/>
              </a:rPr>
              <a:t>2</a:t>
            </a:r>
            <a:r>
              <a:rPr lang="en-US" altLang="zh-TW" dirty="0" smtClean="0">
                <a:latin typeface="+mn-ea"/>
                <a:ea typeface="+mn-ea"/>
              </a:rPr>
              <a:t>00</a:t>
            </a:r>
            <a:endParaRPr lang="zh-TW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06454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Problem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如何找到最佳切割點</a:t>
            </a:r>
            <a:r>
              <a:rPr lang="en-US" altLang="zh-TW" dirty="0" smtClean="0"/>
              <a:t>?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比較兩種狀況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D8FEEC-27CA-4551-A4E8-28E792120C09}" type="slidenum">
              <a:rPr lang="en-US" altLang="zh-TW" smtClean="0"/>
              <a:pPr>
                <a:defRPr/>
              </a:pPr>
              <a:t>21</a:t>
            </a:fld>
            <a:endParaRPr lang="en-US" altLang="zh-TW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61" y="3914554"/>
            <a:ext cx="516255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Object 10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9982840"/>
              </p:ext>
            </p:extLst>
          </p:nvPr>
        </p:nvGraphicFramePr>
        <p:xfrm>
          <a:off x="674798" y="1423583"/>
          <a:ext cx="3512296" cy="2340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7" r:id="rId4" imgW="3515868" imgH="2516124" progId="Visio.Drawing.6">
                  <p:embed/>
                </p:oleObj>
              </mc:Choice>
              <mc:Fallback>
                <p:oleObj r:id="rId4" imgW="3515868" imgH="2516124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798" y="1423583"/>
                        <a:ext cx="3512296" cy="234034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3553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統計式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Otsu</a:t>
            </a:r>
            <a:r>
              <a:rPr lang="zh-TW" altLang="en-US" dirty="0" smtClean="0">
                <a:solidFill>
                  <a:srgbClr val="FF0000"/>
                </a:solidFill>
              </a:rPr>
              <a:t>法</a:t>
            </a:r>
            <a:r>
              <a:rPr lang="en-US" altLang="zh-TW" dirty="0" smtClean="0">
                <a:solidFill>
                  <a:srgbClr val="FF0000"/>
                </a:solidFill>
              </a:rPr>
              <a:t>(1979</a:t>
            </a:r>
            <a:r>
              <a:rPr lang="zh-TW" altLang="en-US" dirty="0" smtClean="0">
                <a:solidFill>
                  <a:srgbClr val="FF0000"/>
                </a:solidFill>
              </a:rPr>
              <a:t>年</a:t>
            </a:r>
            <a:r>
              <a:rPr lang="en-US" altLang="zh-TW" dirty="0" smtClean="0">
                <a:solidFill>
                  <a:srgbClr val="FF0000"/>
                </a:solidFill>
              </a:rPr>
              <a:t>)(</a:t>
            </a:r>
            <a:r>
              <a:rPr lang="zh-TW" altLang="en-US" dirty="0" smtClean="0">
                <a:solidFill>
                  <a:srgbClr val="FF0000"/>
                </a:solidFill>
              </a:rPr>
              <a:t>非常有名的方法</a:t>
            </a:r>
            <a:r>
              <a:rPr lang="en-US" altLang="zh-TW" dirty="0" smtClean="0">
                <a:solidFill>
                  <a:srgbClr val="FF0000"/>
                </a:solidFill>
              </a:rPr>
              <a:t>!)</a:t>
            </a:r>
          </a:p>
          <a:p>
            <a:pPr lvl="1"/>
            <a:r>
              <a:rPr lang="zh-TW" altLang="en-US" dirty="0"/>
              <a:t>利用機率與變異</a:t>
            </a:r>
            <a:r>
              <a:rPr lang="zh-TW" altLang="en-US" dirty="0" smtClean="0"/>
              <a:t>數的概念</a:t>
            </a:r>
            <a:endParaRPr lang="en-US" altLang="zh-TW" dirty="0" smtClean="0"/>
          </a:p>
          <a:p>
            <a:r>
              <a:rPr lang="zh-TW" altLang="en-US" dirty="0" smtClean="0"/>
              <a:t>範例</a:t>
            </a:r>
            <a:r>
              <a:rPr lang="en-US" altLang="zh-TW" dirty="0" smtClean="0"/>
              <a:t>:</a:t>
            </a:r>
            <a:r>
              <a:rPr lang="zh-TW" altLang="en-US" dirty="0" smtClean="0"/>
              <a:t>如右圖</a:t>
            </a:r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D8FEEC-27CA-4551-A4E8-28E792120C09}" type="slidenum">
              <a:rPr lang="en-US" altLang="zh-TW" smtClean="0"/>
              <a:pPr>
                <a:defRPr/>
              </a:pPr>
              <a:t>22</a:t>
            </a:fld>
            <a:endParaRPr lang="en-US" altLang="zh-TW"/>
          </a:p>
        </p:txBody>
      </p:sp>
      <p:graphicFrame>
        <p:nvGraphicFramePr>
          <p:cNvPr id="6" name="Group 6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7758989"/>
              </p:ext>
            </p:extLst>
          </p:nvPr>
        </p:nvGraphicFramePr>
        <p:xfrm>
          <a:off x="6407851" y="1159390"/>
          <a:ext cx="1873250" cy="1728787"/>
        </p:xfrm>
        <a:graphic>
          <a:graphicData uri="http://schemas.openxmlformats.org/drawingml/2006/table">
            <a:tbl>
              <a:tblPr/>
              <a:tblGrid>
                <a:gridCol w="617173"/>
                <a:gridCol w="628038"/>
                <a:gridCol w="628039"/>
              </a:tblGrid>
              <a:tr h="64761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20</a:t>
                      </a:r>
                      <a:endParaRPr kumimoji="1" lang="en-US" altLang="zh-TW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新細明體" pitchFamily="18" charset="-120"/>
                      </a:endParaRPr>
                    </a:p>
                  </a:txBody>
                  <a:tcPr marL="91467" marR="91467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120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新細明體" pitchFamily="18" charset="-120"/>
                      </a:endParaRPr>
                    </a:p>
                  </a:txBody>
                  <a:tcPr marL="91467" marR="91467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120</a:t>
                      </a:r>
                      <a:endParaRPr kumimoji="1" lang="en-US" altLang="zh-TW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新細明體" pitchFamily="18" charset="-120"/>
                      </a:endParaRPr>
                    </a:p>
                  </a:txBody>
                  <a:tcPr marL="91467" marR="91467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793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20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新細明體" pitchFamily="18" charset="-120"/>
                      </a:endParaRPr>
                    </a:p>
                  </a:txBody>
                  <a:tcPr marL="91467" marR="91467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100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新細明體" pitchFamily="18" charset="-120"/>
                      </a:endParaRPr>
                    </a:p>
                  </a:txBody>
                  <a:tcPr marL="91467" marR="91467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100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新細明體" pitchFamily="18" charset="-120"/>
                      </a:endParaRPr>
                    </a:p>
                  </a:txBody>
                  <a:tcPr marL="91467" marR="91467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3239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30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新細明體" pitchFamily="18" charset="-120"/>
                      </a:endParaRPr>
                    </a:p>
                  </a:txBody>
                  <a:tcPr marL="91467" marR="91467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30</a:t>
                      </a:r>
                      <a:endParaRPr kumimoji="1" lang="en-US" altLang="zh-TW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新細明體" pitchFamily="18" charset="-120"/>
                      </a:endParaRPr>
                    </a:p>
                  </a:txBody>
                  <a:tcPr marL="91467" marR="91467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TW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新細明體" pitchFamily="18" charset="-120"/>
                          <a:cs typeface="Times New Roman" pitchFamily="18" charset="0"/>
                        </a:rPr>
                        <a:t>40</a:t>
                      </a:r>
                      <a:endParaRPr kumimoji="1" lang="en-US" altLang="zh-TW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新細明體" pitchFamily="18" charset="-120"/>
                      </a:endParaRPr>
                    </a:p>
                  </a:txBody>
                  <a:tcPr marL="91467" marR="91467"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6275863"/>
              </p:ext>
            </p:extLst>
          </p:nvPr>
        </p:nvGraphicFramePr>
        <p:xfrm>
          <a:off x="896005" y="2327564"/>
          <a:ext cx="5167867" cy="3942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2" name="Equation" r:id="rId3" imgW="5143500" imgH="3924300" progId="Equation.DSMT4">
                  <p:embed/>
                </p:oleObj>
              </mc:Choice>
              <mc:Fallback>
                <p:oleObj name="Equation" r:id="rId3" imgW="5143500" imgH="3924300" progId="Equation.DSMT4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6005" y="2327564"/>
                        <a:ext cx="5167867" cy="39427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1693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統計式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D8FEEC-27CA-4551-A4E8-28E792120C09}" type="slidenum">
              <a:rPr lang="en-US" altLang="zh-TW" smtClean="0"/>
              <a:pPr>
                <a:defRPr/>
              </a:pPr>
              <a:t>23</a:t>
            </a:fld>
            <a:endParaRPr lang="en-US" altLang="zh-TW"/>
          </a:p>
        </p:txBody>
      </p:sp>
      <p:graphicFrame>
        <p:nvGraphicFramePr>
          <p:cNvPr id="5" name="內容版面配置區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8633366"/>
              </p:ext>
            </p:extLst>
          </p:nvPr>
        </p:nvGraphicFramePr>
        <p:xfrm>
          <a:off x="653719" y="1057964"/>
          <a:ext cx="5022686" cy="49565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6" name="Equation" r:id="rId3" imgW="3860800" imgH="3810000" progId="Equation.DSMT4">
                  <p:embed/>
                </p:oleObj>
              </mc:Choice>
              <mc:Fallback>
                <p:oleObj name="Equation" r:id="rId3" imgW="3860800" imgH="38100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719" y="1057964"/>
                        <a:ext cx="5022686" cy="495659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字方塊 4"/>
          <p:cNvSpPr txBox="1">
            <a:spLocks noChangeArrowheads="1"/>
          </p:cNvSpPr>
          <p:nvPr/>
        </p:nvSpPr>
        <p:spPr bwMode="auto">
          <a:xfrm>
            <a:off x="3313216" y="4894634"/>
            <a:ext cx="5082640" cy="83099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eaLnBrk="1" hangingPunct="1"/>
            <a:r>
              <a:rPr lang="zh-TW" altLang="en-US" dirty="0">
                <a:latin typeface="+mn-ea"/>
                <a:ea typeface="+mn-ea"/>
              </a:rPr>
              <a:t>由上述可知</a:t>
            </a:r>
            <a:r>
              <a:rPr lang="en-US" altLang="zh-TW" i="1" dirty="0">
                <a:latin typeface="+mn-ea"/>
                <a:ea typeface="+mn-ea"/>
              </a:rPr>
              <a:t>T</a:t>
            </a:r>
            <a:r>
              <a:rPr lang="zh-TW" altLang="en-US" dirty="0">
                <a:latin typeface="+mn-ea"/>
                <a:ea typeface="+mn-ea"/>
              </a:rPr>
              <a:t>*</a:t>
            </a:r>
            <a:r>
              <a:rPr lang="en-US" altLang="zh-TW" dirty="0">
                <a:latin typeface="+mn-ea"/>
                <a:ea typeface="+mn-ea"/>
              </a:rPr>
              <a:t>=40</a:t>
            </a:r>
            <a:r>
              <a:rPr lang="zh-TW" altLang="en-US" dirty="0">
                <a:latin typeface="+mn-ea"/>
                <a:ea typeface="+mn-ea"/>
              </a:rPr>
              <a:t>時，</a:t>
            </a:r>
            <a:r>
              <a:rPr lang="en-US" altLang="zh-TW" dirty="0">
                <a:latin typeface="+mn-ea"/>
                <a:ea typeface="+mn-ea"/>
              </a:rPr>
              <a:t>   </a:t>
            </a:r>
            <a:r>
              <a:rPr lang="zh-TW" altLang="en-US" dirty="0" smtClean="0">
                <a:latin typeface="+mn-ea"/>
                <a:ea typeface="+mn-ea"/>
              </a:rPr>
              <a:t>群</a:t>
            </a:r>
            <a:r>
              <a:rPr lang="zh-TW" altLang="en-US" dirty="0">
                <a:latin typeface="+mn-ea"/>
                <a:ea typeface="+mn-ea"/>
              </a:rPr>
              <a:t>間變異數會達到最大，因此</a:t>
            </a:r>
            <a:r>
              <a:rPr lang="en-US" altLang="zh-TW" dirty="0">
                <a:latin typeface="+mn-ea"/>
                <a:ea typeface="+mn-ea"/>
              </a:rPr>
              <a:t>40</a:t>
            </a:r>
            <a:r>
              <a:rPr lang="zh-TW" altLang="en-US" dirty="0">
                <a:latin typeface="+mn-ea"/>
                <a:ea typeface="+mn-ea"/>
              </a:rPr>
              <a:t>最適合門檻</a:t>
            </a:r>
            <a:r>
              <a:rPr lang="zh-TW" altLang="en-US" dirty="0" smtClean="0">
                <a:latin typeface="+mn-ea"/>
                <a:ea typeface="+mn-ea"/>
              </a:rPr>
              <a:t>值</a:t>
            </a:r>
            <a:endParaRPr lang="en-US" altLang="zh-TW" dirty="0">
              <a:latin typeface="+mn-ea"/>
              <a:ea typeface="+mn-ea"/>
            </a:endParaRPr>
          </a:p>
        </p:txBody>
      </p:sp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0829902"/>
              </p:ext>
            </p:extLst>
          </p:nvPr>
        </p:nvGraphicFramePr>
        <p:xfrm>
          <a:off x="6284462" y="4930259"/>
          <a:ext cx="330731" cy="3767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7" name="Equation" r:id="rId5" imgW="203040" imgH="241200" progId="Equation.DSMT4">
                  <p:embed/>
                </p:oleObj>
              </mc:Choice>
              <mc:Fallback>
                <p:oleObj name="Equation" r:id="rId5" imgW="203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4462" y="4930259"/>
                        <a:ext cx="330731" cy="3767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0551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其他</a:t>
            </a:r>
            <a:r>
              <a:rPr lang="zh-TW" altLang="en-US" dirty="0" smtClean="0"/>
              <a:t>方式與比較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消息理論</a:t>
            </a:r>
            <a:r>
              <a:rPr lang="zh-TW" altLang="en-US" dirty="0" smtClean="0"/>
              <a:t>式 </a:t>
            </a:r>
            <a:r>
              <a:rPr lang="en-US" altLang="zh-TW" dirty="0" smtClean="0"/>
              <a:t>=&gt;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Kapur</a:t>
            </a:r>
            <a:r>
              <a:rPr lang="zh-TW" altLang="en-US" dirty="0"/>
              <a:t>法</a:t>
            </a:r>
            <a:endParaRPr lang="en-US" altLang="zh-TW" dirty="0" smtClean="0"/>
          </a:p>
          <a:p>
            <a:r>
              <a:rPr lang="zh-TW" altLang="en-US" dirty="0"/>
              <a:t>動差守恆</a:t>
            </a:r>
            <a:r>
              <a:rPr lang="zh-TW" altLang="en-US" dirty="0" smtClean="0"/>
              <a:t>式 </a:t>
            </a:r>
            <a:r>
              <a:rPr lang="en-US" altLang="zh-TW" dirty="0" smtClean="0"/>
              <a:t>=&gt;</a:t>
            </a:r>
            <a:r>
              <a:rPr lang="zh-TW" altLang="en-US" dirty="0" smtClean="0"/>
              <a:t> 蔡文祥 </a:t>
            </a:r>
            <a:r>
              <a:rPr lang="en-US" altLang="zh-TW" dirty="0" err="1" smtClean="0"/>
              <a:t>K.S.Fu</a:t>
            </a:r>
            <a:r>
              <a:rPr lang="zh-TW" altLang="en-US" dirty="0" smtClean="0"/>
              <a:t>教授所創</a:t>
            </a:r>
            <a:endParaRPr lang="en-US" altLang="zh-TW" dirty="0" smtClean="0"/>
          </a:p>
          <a:p>
            <a:r>
              <a:rPr lang="zh-TW" altLang="en-US" dirty="0" smtClean="0"/>
              <a:t>最佳</a:t>
            </a:r>
            <a:r>
              <a:rPr lang="en-US" altLang="zh-TW" dirty="0" smtClean="0"/>
              <a:t>(</a:t>
            </a:r>
            <a:r>
              <a:rPr lang="zh-TW" altLang="en-US" dirty="0" smtClean="0"/>
              <a:t>近</a:t>
            </a:r>
            <a:r>
              <a:rPr lang="en-US" altLang="zh-TW" dirty="0" smtClean="0"/>
              <a:t>)</a:t>
            </a:r>
            <a:r>
              <a:rPr lang="zh-TW" altLang="en-US" dirty="0" smtClean="0"/>
              <a:t>配對式 </a:t>
            </a:r>
            <a:r>
              <a:rPr lang="en-US" altLang="zh-TW" dirty="0" smtClean="0"/>
              <a:t>=&gt; PNP</a:t>
            </a:r>
            <a:r>
              <a:rPr lang="zh-TW" altLang="en-US" dirty="0" smtClean="0"/>
              <a:t>法 </a:t>
            </a:r>
            <a:r>
              <a:rPr lang="en-US" altLang="zh-TW" dirty="0" smtClean="0"/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執行速度快</a:t>
            </a:r>
            <a:r>
              <a:rPr lang="zh-TW" altLang="en-US" dirty="0" smtClean="0"/>
              <a:t>與保留重要特徵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D8FEEC-27CA-4551-A4E8-28E792120C09}" type="slidenum">
              <a:rPr lang="en-US" altLang="zh-TW" smtClean="0"/>
              <a:pPr>
                <a:defRPr/>
              </a:pPr>
              <a:t>24</a:t>
            </a:fld>
            <a:endParaRPr lang="en-US" altLang="zh-TW"/>
          </a:p>
        </p:txBody>
      </p:sp>
      <p:pic>
        <p:nvPicPr>
          <p:cNvPr id="13" name="Picture 1027" descr="text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87" y="2709867"/>
            <a:ext cx="1976821" cy="2378263"/>
          </a:xfrm>
          <a:prstGeom prst="rect">
            <a:avLst/>
          </a:prstGeom>
          <a:noFill/>
          <a:ln w="9525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Box 1031"/>
          <p:cNvSpPr txBox="1">
            <a:spLocks noChangeArrowheads="1"/>
          </p:cNvSpPr>
          <p:nvPr/>
        </p:nvSpPr>
        <p:spPr bwMode="auto">
          <a:xfrm>
            <a:off x="335210" y="5150827"/>
            <a:ext cx="167097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TW" altLang="en-US" sz="1600" dirty="0"/>
              <a:t>(</a:t>
            </a:r>
            <a:r>
              <a:rPr lang="en-US" altLang="zh-TW" sz="1600" dirty="0"/>
              <a:t>a)</a:t>
            </a:r>
            <a:r>
              <a:rPr lang="zh-TW" altLang="en-US" sz="1600" dirty="0"/>
              <a:t>輸入的文件影像</a:t>
            </a:r>
          </a:p>
        </p:txBody>
      </p:sp>
      <p:sp>
        <p:nvSpPr>
          <p:cNvPr id="15" name="Text Box 1032"/>
          <p:cNvSpPr txBox="1">
            <a:spLocks noChangeArrowheads="1"/>
          </p:cNvSpPr>
          <p:nvPr/>
        </p:nvSpPr>
        <p:spPr bwMode="auto">
          <a:xfrm>
            <a:off x="2496973" y="5150826"/>
            <a:ext cx="202903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1600"/>
              <a:t>(b)Otsu</a:t>
            </a:r>
            <a:r>
              <a:rPr lang="zh-TW" altLang="en-US" sz="1600"/>
              <a:t>法執行後的結果</a:t>
            </a:r>
          </a:p>
        </p:txBody>
      </p:sp>
      <p:pic>
        <p:nvPicPr>
          <p:cNvPr id="16" name="Picture 1036" descr="text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773" y="2709866"/>
            <a:ext cx="1976821" cy="2378263"/>
          </a:xfrm>
          <a:prstGeom prst="rect">
            <a:avLst/>
          </a:prstGeom>
          <a:noFill/>
          <a:ln w="9525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 Box 1034"/>
          <p:cNvSpPr txBox="1">
            <a:spLocks noChangeArrowheads="1"/>
          </p:cNvSpPr>
          <p:nvPr/>
        </p:nvSpPr>
        <p:spPr bwMode="auto">
          <a:xfrm>
            <a:off x="4718922" y="5160352"/>
            <a:ext cx="202903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1600"/>
              <a:t>(c)Kapur</a:t>
            </a:r>
            <a:r>
              <a:rPr lang="zh-TW" altLang="en-US" sz="1600"/>
              <a:t>法執行後的結果</a:t>
            </a:r>
          </a:p>
        </p:txBody>
      </p:sp>
      <p:sp>
        <p:nvSpPr>
          <p:cNvPr id="18" name="Text Box 1035"/>
          <p:cNvSpPr txBox="1">
            <a:spLocks noChangeArrowheads="1"/>
          </p:cNvSpPr>
          <p:nvPr/>
        </p:nvSpPr>
        <p:spPr bwMode="auto">
          <a:xfrm>
            <a:off x="7022890" y="5150825"/>
            <a:ext cx="202903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TW" sz="1600"/>
              <a:t>(d)PNN</a:t>
            </a:r>
            <a:r>
              <a:rPr lang="zh-TW" altLang="en-US" sz="1600"/>
              <a:t>法執行後的結果</a:t>
            </a:r>
          </a:p>
        </p:txBody>
      </p:sp>
      <p:pic>
        <p:nvPicPr>
          <p:cNvPr id="19" name="Picture 1037" descr="textk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922" y="2719392"/>
            <a:ext cx="1969361" cy="2378263"/>
          </a:xfrm>
          <a:prstGeom prst="rect">
            <a:avLst/>
          </a:prstGeom>
          <a:noFill/>
          <a:ln w="9525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38" descr="textp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690" y="2700857"/>
            <a:ext cx="1976821" cy="2387272"/>
          </a:xfrm>
          <a:prstGeom prst="rect">
            <a:avLst/>
          </a:prstGeom>
          <a:noFill/>
          <a:ln w="9525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430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處理流程</a:t>
            </a:r>
            <a:endParaRPr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6942440"/>
              </p:ext>
            </p:extLst>
          </p:nvPr>
        </p:nvGraphicFramePr>
        <p:xfrm>
          <a:off x="439738" y="866775"/>
          <a:ext cx="8302625" cy="5332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D8FEEC-27CA-4551-A4E8-28E792120C09}" type="slidenum">
              <a:rPr lang="en-US" altLang="zh-TW" smtClean="0"/>
              <a:pPr>
                <a:defRPr/>
              </a:pPr>
              <a:t>25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14924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影像辨識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100" dirty="0"/>
              <a:t>影像基本概念</a:t>
            </a:r>
            <a:endParaRPr lang="en-US" altLang="zh-TW" sz="2100" dirty="0"/>
          </a:p>
          <a:p>
            <a:r>
              <a:rPr lang="zh-TW" altLang="en-US" sz="2100" dirty="0"/>
              <a:t>影像處理</a:t>
            </a:r>
            <a:endParaRPr lang="en-US" altLang="zh-TW" sz="2100" dirty="0"/>
          </a:p>
          <a:p>
            <a:r>
              <a:rPr lang="zh-TW" altLang="en-US" sz="2100" dirty="0">
                <a:solidFill>
                  <a:srgbClr val="0000FF"/>
                </a:solidFill>
              </a:rPr>
              <a:t>影像辨識</a:t>
            </a:r>
            <a:endParaRPr lang="en-US" altLang="zh-TW" sz="2100" dirty="0">
              <a:solidFill>
                <a:srgbClr val="0000FF"/>
              </a:solidFill>
            </a:endParaRPr>
          </a:p>
          <a:p>
            <a:pPr lvl="2">
              <a:buFont typeface="Wingdings" pitchFamily="2" charset="2"/>
              <a:buChar char="Ø"/>
            </a:pPr>
            <a:r>
              <a:rPr lang="zh-TW" altLang="en-US" sz="2100" dirty="0">
                <a:solidFill>
                  <a:srgbClr val="0000FF"/>
                </a:solidFill>
              </a:rPr>
              <a:t>直線偵測</a:t>
            </a:r>
            <a:endParaRPr lang="en-US" altLang="zh-TW" sz="2100" dirty="0">
              <a:solidFill>
                <a:srgbClr val="0000FF"/>
              </a:solidFill>
            </a:endParaRPr>
          </a:p>
          <a:p>
            <a:pPr lvl="2">
              <a:buFont typeface="Wingdings" pitchFamily="2" charset="2"/>
              <a:buChar char="Ø"/>
            </a:pPr>
            <a:r>
              <a:rPr lang="zh-TW" altLang="en-US" sz="2100" dirty="0">
                <a:solidFill>
                  <a:srgbClr val="0000FF"/>
                </a:solidFill>
              </a:rPr>
              <a:t>暴力解</a:t>
            </a:r>
            <a:endParaRPr lang="en-US" altLang="zh-TW" sz="2100" dirty="0">
              <a:solidFill>
                <a:srgbClr val="0000FF"/>
              </a:solidFill>
            </a:endParaRPr>
          </a:p>
          <a:p>
            <a:pPr lvl="2">
              <a:buFont typeface="Wingdings" pitchFamily="2" charset="2"/>
              <a:buChar char="Ø"/>
            </a:pPr>
            <a:r>
              <a:rPr lang="zh-TW" altLang="en-US" sz="2100" dirty="0">
                <a:solidFill>
                  <a:srgbClr val="0000FF"/>
                </a:solidFill>
              </a:rPr>
              <a:t>霍氏轉換</a:t>
            </a:r>
            <a:endParaRPr lang="en-US" altLang="zh-TW" sz="2100" dirty="0">
              <a:solidFill>
                <a:srgbClr val="0000FF"/>
              </a:solidFill>
            </a:endParaRPr>
          </a:p>
          <a:p>
            <a:pPr lvl="2">
              <a:buFont typeface="Wingdings" pitchFamily="2" charset="2"/>
              <a:buChar char="Ø"/>
            </a:pPr>
            <a:r>
              <a:rPr lang="zh-TW" altLang="en-US" sz="2100" dirty="0">
                <a:solidFill>
                  <a:srgbClr val="0000FF"/>
                </a:solidFill>
              </a:rPr>
              <a:t>隨機式方法</a:t>
            </a:r>
            <a:r>
              <a:rPr lang="en-US" altLang="zh-TW" sz="2100" dirty="0">
                <a:solidFill>
                  <a:srgbClr val="0000FF"/>
                </a:solidFill>
              </a:rPr>
              <a:t>(</a:t>
            </a:r>
            <a:r>
              <a:rPr lang="zh-TW" altLang="en-US" sz="2100" dirty="0">
                <a:solidFill>
                  <a:srgbClr val="0000FF"/>
                </a:solidFill>
              </a:rPr>
              <a:t>較佳</a:t>
            </a:r>
            <a:r>
              <a:rPr lang="en-US" altLang="zh-TW" sz="2100" dirty="0">
                <a:solidFill>
                  <a:srgbClr val="0000FF"/>
                </a:solidFill>
              </a:rPr>
              <a:t>)</a:t>
            </a:r>
          </a:p>
          <a:p>
            <a:pPr lvl="2">
              <a:buFont typeface="Wingdings" pitchFamily="2" charset="2"/>
              <a:buChar char="Ø"/>
            </a:pPr>
            <a:r>
              <a:rPr lang="zh-TW" altLang="en-US" sz="2100" dirty="0">
                <a:solidFill>
                  <a:srgbClr val="0000FF"/>
                </a:solidFill>
              </a:rPr>
              <a:t>圓與橢圓偵測</a:t>
            </a:r>
            <a:endParaRPr lang="en-US" altLang="zh-TW" sz="2100" dirty="0">
              <a:solidFill>
                <a:srgbClr val="0000FF"/>
              </a:solidFill>
            </a:endParaRPr>
          </a:p>
          <a:p>
            <a:r>
              <a:rPr lang="zh-TW" altLang="en-US" sz="2100" dirty="0"/>
              <a:t>資料壓縮</a:t>
            </a:r>
            <a:r>
              <a:rPr lang="en-US" altLang="zh-TW" sz="2100" dirty="0"/>
              <a:t>(Data Compression)</a:t>
            </a:r>
          </a:p>
          <a:p>
            <a:r>
              <a:rPr lang="zh-TW" altLang="en-US" sz="2100" dirty="0"/>
              <a:t>影像處理開發環境</a:t>
            </a:r>
            <a:endParaRPr lang="en-US" altLang="zh-TW" sz="2100" dirty="0"/>
          </a:p>
          <a:p>
            <a:r>
              <a:rPr lang="en-US" altLang="zh-TW" sz="2100" dirty="0"/>
              <a:t>LAB time</a:t>
            </a:r>
          </a:p>
          <a:p>
            <a:r>
              <a:rPr lang="zh-TW" altLang="en-US" sz="2100" dirty="0"/>
              <a:t>附錄</a:t>
            </a:r>
            <a:r>
              <a:rPr lang="en-US" altLang="zh-TW" sz="2100" dirty="0"/>
              <a:t>-C</a:t>
            </a:r>
            <a:r>
              <a:rPr lang="zh-TW" altLang="en-US" sz="2100" dirty="0"/>
              <a:t>語言之結構與指標</a:t>
            </a:r>
            <a:endParaRPr lang="en-US" altLang="zh-TW" sz="2100" dirty="0"/>
          </a:p>
          <a:p>
            <a:r>
              <a:rPr lang="en-US" altLang="zh-TW" sz="2000" dirty="0" smtClean="0"/>
              <a:t>Reference</a:t>
            </a:r>
            <a:endParaRPr lang="en-US" altLang="zh-TW" sz="21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450951-3023-4F3B-A731-CAC785A097F8}" type="slidenum">
              <a:rPr lang="en-US" altLang="zh-TW" smtClean="0"/>
              <a:pPr>
                <a:defRPr/>
              </a:pPr>
              <a:t>26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86632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直線與道路</a:t>
            </a:r>
            <a:r>
              <a:rPr lang="zh-TW" altLang="en-US" dirty="0" smtClean="0"/>
              <a:t>偵測－暴力解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Step1:</a:t>
            </a:r>
            <a:r>
              <a:rPr lang="zh-TW" altLang="en-US" dirty="0" smtClean="0"/>
              <a:t>影像處理</a:t>
            </a:r>
            <a:r>
              <a:rPr lang="zh-TW" altLang="en-US" dirty="0"/>
              <a:t>：</a:t>
            </a:r>
            <a:r>
              <a:rPr lang="zh-TW" altLang="en-US" dirty="0" smtClean="0"/>
              <a:t>濾波</a:t>
            </a:r>
            <a:r>
              <a:rPr lang="en-US" altLang="zh-TW" dirty="0" smtClean="0"/>
              <a:t>=&gt;</a:t>
            </a:r>
            <a:r>
              <a:rPr lang="zh-TW" altLang="en-US" dirty="0" smtClean="0"/>
              <a:t>邊緣偵測</a:t>
            </a:r>
            <a:r>
              <a:rPr lang="en-US" altLang="zh-TW" dirty="0" smtClean="0"/>
              <a:t>=&gt;</a:t>
            </a:r>
            <a:r>
              <a:rPr lang="zh-TW" altLang="en-US" dirty="0" smtClean="0"/>
              <a:t>二值化</a:t>
            </a:r>
            <a:endParaRPr lang="en-US" altLang="zh-TW" dirty="0" smtClean="0"/>
          </a:p>
          <a:p>
            <a:r>
              <a:rPr lang="en-US" altLang="zh-TW" dirty="0" smtClean="0"/>
              <a:t>Step2:</a:t>
            </a:r>
            <a:r>
              <a:rPr lang="zh-TW" altLang="en-US" dirty="0" smtClean="0"/>
              <a:t>前面處理得到</a:t>
            </a:r>
            <a:r>
              <a:rPr lang="en-US" altLang="zh-TW" dirty="0" smtClean="0"/>
              <a:t>=&gt;</a:t>
            </a:r>
            <a:r>
              <a:rPr lang="zh-TW" altLang="en-US" dirty="0" smtClean="0"/>
              <a:t>所有邊點</a:t>
            </a:r>
            <a:r>
              <a:rPr lang="en-US" altLang="zh-TW" dirty="0" smtClean="0"/>
              <a:t>(</a:t>
            </a:r>
            <a:r>
              <a:rPr lang="zh-TW" altLang="en-US" dirty="0" smtClean="0"/>
              <a:t>針對這些邊點做辨識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r>
              <a:rPr lang="en-US" altLang="zh-TW" dirty="0" smtClean="0"/>
              <a:t>Step3:</a:t>
            </a:r>
            <a:r>
              <a:rPr lang="zh-TW" altLang="en-US" dirty="0" smtClean="0"/>
              <a:t>針對上述六種可能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D8FEEC-27CA-4551-A4E8-28E792120C09}" type="slidenum">
              <a:rPr lang="en-US" altLang="zh-TW" smtClean="0"/>
              <a:pPr>
                <a:defRPr/>
              </a:pPr>
              <a:t>27</a:t>
            </a:fld>
            <a:endParaRPr lang="en-US" altLang="zh-TW"/>
          </a:p>
        </p:txBody>
      </p:sp>
      <p:graphicFrame>
        <p:nvGraphicFramePr>
          <p:cNvPr id="5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7396982"/>
              </p:ext>
            </p:extLst>
          </p:nvPr>
        </p:nvGraphicFramePr>
        <p:xfrm>
          <a:off x="504115" y="1894489"/>
          <a:ext cx="2107366" cy="19365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1" r:id="rId3" imgW="1682496" imgH="1711452" progId="Visio.Drawing.11">
                  <p:embed/>
                </p:oleObj>
              </mc:Choice>
              <mc:Fallback>
                <p:oleObj r:id="rId3" imgW="1682496" imgH="1711452" progId="Visio.Drawing.11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115" y="1894489"/>
                        <a:ext cx="2107366" cy="19365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31" y="2018888"/>
            <a:ext cx="2139421" cy="1749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6164316" y="2662590"/>
            <a:ext cx="2979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+mn-ea"/>
                <a:ea typeface="+mn-ea"/>
              </a:rPr>
              <a:t>4</a:t>
            </a:r>
            <a:r>
              <a:rPr lang="zh-TW" altLang="en-US" dirty="0" smtClean="0">
                <a:latin typeface="+mn-ea"/>
                <a:ea typeface="+mn-ea"/>
              </a:rPr>
              <a:t>個點 </a:t>
            </a:r>
            <a:r>
              <a:rPr lang="en-US" altLang="zh-TW" dirty="0" smtClean="0">
                <a:latin typeface="+mn-ea"/>
                <a:ea typeface="+mn-ea"/>
              </a:rPr>
              <a:t>=&gt;</a:t>
            </a:r>
            <a:r>
              <a:rPr lang="zh-TW" altLang="en-US" dirty="0" smtClean="0">
                <a:latin typeface="+mn-ea"/>
                <a:ea typeface="+mn-ea"/>
              </a:rPr>
              <a:t> </a:t>
            </a:r>
            <a:r>
              <a:rPr lang="en-US" altLang="zh-TW" dirty="0" smtClean="0">
                <a:latin typeface="+mn-ea"/>
                <a:ea typeface="+mn-ea"/>
              </a:rPr>
              <a:t>6</a:t>
            </a:r>
            <a:r>
              <a:rPr lang="zh-TW" altLang="en-US" dirty="0" smtClean="0">
                <a:latin typeface="+mn-ea"/>
                <a:ea typeface="+mn-ea"/>
              </a:rPr>
              <a:t>種可能</a:t>
            </a:r>
            <a:endParaRPr lang="zh-TW" altLang="en-US" dirty="0">
              <a:latin typeface="+mn-ea"/>
              <a:ea typeface="+mn-ea"/>
            </a:endParaRPr>
          </a:p>
        </p:txBody>
      </p:sp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7114487"/>
              </p:ext>
            </p:extLst>
          </p:nvPr>
        </p:nvGraphicFramePr>
        <p:xfrm>
          <a:off x="912444" y="4389779"/>
          <a:ext cx="2583811" cy="20567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2" name="VISIO" r:id="rId6" imgW="2929680" imgH="2333880" progId="Visio.Drawing.11">
                  <p:embed/>
                </p:oleObj>
              </mc:Choice>
              <mc:Fallback>
                <p:oleObj name="VISIO" r:id="rId6" imgW="2929680" imgH="2333880" progId="Visio.Drawing.11">
                  <p:embed/>
                  <p:pic>
                    <p:nvPicPr>
                      <p:cNvPr id="0" name="Object 1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2444" y="4389779"/>
                        <a:ext cx="2583811" cy="20567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3742661" y="4476307"/>
            <a:ext cx="508236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latin typeface="+mn-ea"/>
                <a:ea typeface="+mn-ea"/>
              </a:rPr>
              <a:t>1.</a:t>
            </a:r>
            <a:r>
              <a:rPr lang="zh-TW" altLang="en-US" dirty="0" smtClean="0">
                <a:latin typeface="+mn-ea"/>
                <a:ea typeface="+mn-ea"/>
              </a:rPr>
              <a:t>利用距離公式求出其他點與他的距離，如果小於門檻值</a:t>
            </a:r>
            <a:r>
              <a:rPr lang="en-US" altLang="zh-TW" dirty="0">
                <a:latin typeface="+mn-ea"/>
                <a:ea typeface="+mn-ea"/>
              </a:rPr>
              <a:t>A</a:t>
            </a:r>
            <a:r>
              <a:rPr lang="zh-TW" altLang="en-US" dirty="0" smtClean="0">
                <a:latin typeface="+mn-ea"/>
                <a:ea typeface="+mn-ea"/>
              </a:rPr>
              <a:t>則投他一票。</a:t>
            </a:r>
            <a:endParaRPr lang="zh-TW" altLang="en-US" dirty="0">
              <a:latin typeface="+mn-ea"/>
              <a:ea typeface="+mn-ea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742661" y="5452616"/>
            <a:ext cx="508236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+mn-ea"/>
                <a:ea typeface="+mn-ea"/>
              </a:rPr>
              <a:t>2</a:t>
            </a:r>
            <a:r>
              <a:rPr lang="en-US" altLang="zh-TW" dirty="0" smtClean="0">
                <a:latin typeface="+mn-ea"/>
                <a:ea typeface="+mn-ea"/>
              </a:rPr>
              <a:t>.</a:t>
            </a:r>
            <a:r>
              <a:rPr lang="zh-TW" altLang="en-US" dirty="0" smtClean="0">
                <a:latin typeface="+mn-ea"/>
                <a:ea typeface="+mn-ea"/>
              </a:rPr>
              <a:t>針對所有直線投票結果，選出票數大於門檻值</a:t>
            </a:r>
            <a:r>
              <a:rPr lang="en-US" altLang="zh-TW" dirty="0" smtClean="0">
                <a:latin typeface="+mn-ea"/>
                <a:ea typeface="+mn-ea"/>
              </a:rPr>
              <a:t>B</a:t>
            </a:r>
            <a:r>
              <a:rPr lang="zh-TW" altLang="en-US" dirty="0" smtClean="0">
                <a:latin typeface="+mn-ea"/>
                <a:ea typeface="+mn-ea"/>
              </a:rPr>
              <a:t>者視為直線。</a:t>
            </a:r>
            <a:endParaRPr lang="zh-TW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12238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直線與道路偵測－霍氏轉換法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altLang="zh-TW" dirty="0" smtClean="0"/>
              <a:t>Hough(1962</a:t>
            </a:r>
            <a:r>
              <a:rPr lang="zh-TW" altLang="en-US" dirty="0" smtClean="0"/>
              <a:t>年所提出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x-y</a:t>
            </a:r>
            <a:r>
              <a:rPr lang="zh-TW" altLang="en-US" dirty="0" smtClean="0"/>
              <a:t>空間轉為   </a:t>
            </a:r>
            <a:r>
              <a:rPr lang="en-US" altLang="zh-TW" dirty="0" smtClean="0"/>
              <a:t>-    </a:t>
            </a:r>
            <a:r>
              <a:rPr lang="zh-TW" altLang="en-US" dirty="0" smtClean="0"/>
              <a:t>參數空間</a:t>
            </a:r>
            <a:endParaRPr lang="en-US" altLang="zh-TW" dirty="0" smtClean="0"/>
          </a:p>
          <a:p>
            <a:r>
              <a:rPr lang="zh-TW" altLang="en-US" dirty="0" smtClean="0"/>
              <a:t>測出之直線不受雜訊影響</a:t>
            </a:r>
            <a:r>
              <a:rPr lang="en-US" altLang="zh-TW" dirty="0" smtClean="0"/>
              <a:t>(</a:t>
            </a:r>
            <a:r>
              <a:rPr lang="zh-TW" altLang="en-US" dirty="0" smtClean="0"/>
              <a:t>精準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速度慢</a:t>
            </a:r>
            <a:r>
              <a:rPr lang="en-US" altLang="zh-TW" dirty="0" smtClean="0"/>
              <a:t>=&gt;</a:t>
            </a:r>
            <a:r>
              <a:rPr lang="zh-TW" altLang="en-US" dirty="0" smtClean="0"/>
              <a:t>不適用於</a:t>
            </a:r>
            <a:r>
              <a:rPr lang="zh-TW" altLang="en-US" dirty="0" smtClean="0">
                <a:solidFill>
                  <a:srgbClr val="FF0000"/>
                </a:solidFill>
              </a:rPr>
              <a:t>即時</a:t>
            </a:r>
            <a:r>
              <a:rPr lang="zh-TW" altLang="en-US" dirty="0" smtClean="0"/>
              <a:t>辨識</a:t>
            </a:r>
            <a:r>
              <a:rPr lang="en-US" altLang="zh-TW" dirty="0" smtClean="0"/>
              <a:t>=&gt;</a:t>
            </a:r>
            <a:r>
              <a:rPr lang="zh-TW" altLang="en-US" dirty="0">
                <a:solidFill>
                  <a:srgbClr val="FF0000"/>
                </a:solidFill>
              </a:rPr>
              <a:t>不</a:t>
            </a:r>
            <a:r>
              <a:rPr lang="zh-TW" altLang="en-US" dirty="0" smtClean="0">
                <a:solidFill>
                  <a:srgbClr val="FF0000"/>
                </a:solidFill>
              </a:rPr>
              <a:t>詳細說明</a:t>
            </a:r>
            <a:r>
              <a:rPr lang="en-US" altLang="zh-TW" dirty="0" smtClean="0">
                <a:solidFill>
                  <a:srgbClr val="FF0000"/>
                </a:solidFill>
              </a:rPr>
              <a:t>^_^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D8FEEC-27CA-4551-A4E8-28E792120C09}" type="slidenum">
              <a:rPr lang="en-US" altLang="zh-TW" smtClean="0"/>
              <a:pPr>
                <a:defRPr/>
              </a:pPr>
              <a:t>28</a:t>
            </a:fld>
            <a:endParaRPr lang="en-US" altLang="zh-TW"/>
          </a:p>
        </p:txBody>
      </p:sp>
      <p:pic>
        <p:nvPicPr>
          <p:cNvPr id="6" name="圖片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715" y="1409595"/>
            <a:ext cx="214331" cy="2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600" y="1388957"/>
            <a:ext cx="214331" cy="29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749" y="3087150"/>
            <a:ext cx="6943319" cy="2258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706508" y="5497759"/>
            <a:ext cx="1264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 smtClean="0">
                <a:latin typeface="+mn-ea"/>
                <a:ea typeface="+mn-ea"/>
              </a:rPr>
              <a:t>原始影像</a:t>
            </a:r>
            <a:endParaRPr lang="zh-TW" altLang="en-US" sz="1600" dirty="0">
              <a:latin typeface="+mn-ea"/>
              <a:ea typeface="+mn-ea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970973" y="5499375"/>
            <a:ext cx="1264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>
                <a:latin typeface="+mn-ea"/>
                <a:ea typeface="+mn-ea"/>
              </a:rPr>
              <a:t>處理後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6336935" y="5499375"/>
            <a:ext cx="1264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dirty="0">
                <a:latin typeface="+mn-ea"/>
                <a:ea typeface="+mn-ea"/>
              </a:rPr>
              <a:t>辨識後</a:t>
            </a:r>
          </a:p>
        </p:txBody>
      </p:sp>
    </p:spTree>
    <p:extLst>
      <p:ext uri="{BB962C8B-B14F-4D97-AF65-F5344CB8AC3E}">
        <p14:creationId xmlns:p14="http://schemas.microsoft.com/office/powerpoint/2010/main" val="357659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直線與道路偵測</a:t>
            </a:r>
            <a:r>
              <a:rPr lang="zh-TW" altLang="en-US" dirty="0" smtClean="0"/>
              <a:t>－</a:t>
            </a:r>
            <a:r>
              <a:rPr lang="zh-TW" altLang="en-US" dirty="0"/>
              <a:t>隨機式</a:t>
            </a:r>
            <a:r>
              <a:rPr lang="zh-TW" altLang="en-US" dirty="0" smtClean="0"/>
              <a:t>法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half" idx="1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zh-TW" altLang="en-US" sz="2000" dirty="0" smtClean="0"/>
              <a:t>概念</a:t>
            </a:r>
            <a:r>
              <a:rPr lang="en-US" altLang="zh-TW" sz="2000" dirty="0" smtClean="0"/>
              <a:t>:</a:t>
            </a:r>
          </a:p>
          <a:p>
            <a:pPr>
              <a:buFont typeface="Wingdings" pitchFamily="2" charset="2"/>
              <a:buChar char="p"/>
            </a:pPr>
            <a:r>
              <a:rPr lang="zh-TW" altLang="en-US" sz="1800" dirty="0"/>
              <a:t>隨機找三個</a:t>
            </a:r>
            <a:r>
              <a:rPr lang="zh-TW" altLang="en-US" sz="1800" dirty="0" smtClean="0"/>
              <a:t>點</a:t>
            </a:r>
            <a:r>
              <a:rPr lang="en-US" altLang="zh-TW" sz="1800" dirty="0" smtClean="0"/>
              <a:t>=&gt;</a:t>
            </a:r>
            <a:r>
              <a:rPr lang="zh-TW" altLang="en-US" sz="1800" dirty="0" smtClean="0"/>
              <a:t>其中兩個組成一條線，計算第三個點與這條線的距離，如果距離接近</a:t>
            </a:r>
            <a:r>
              <a:rPr lang="en-US" altLang="zh-TW" sz="1800" dirty="0" smtClean="0"/>
              <a:t>0</a:t>
            </a:r>
            <a:r>
              <a:rPr lang="zh-TW" altLang="en-US" sz="1800" dirty="0" smtClean="0"/>
              <a:t>則三點共線。</a:t>
            </a:r>
            <a:endParaRPr lang="zh-TW" altLang="en-US" sz="1800" dirty="0"/>
          </a:p>
        </p:txBody>
      </p:sp>
      <p:sp>
        <p:nvSpPr>
          <p:cNvPr id="6" name="內容版面配置區 5"/>
          <p:cNvSpPr>
            <a:spLocks noGrp="1"/>
          </p:cNvSpPr>
          <p:nvPr>
            <p:ph sz="half" idx="2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pPr>
              <a:buFont typeface="Wingdings" pitchFamily="2" charset="2"/>
              <a:buChar char="p"/>
            </a:pPr>
            <a:r>
              <a:rPr lang="zh-TW" altLang="en-US" sz="1800" dirty="0" smtClean="0"/>
              <a:t>檢查其他點與這條線之距離。</a:t>
            </a:r>
            <a:endParaRPr lang="en-US" altLang="zh-TW" sz="1800" dirty="0" smtClean="0"/>
          </a:p>
          <a:p>
            <a:pPr>
              <a:buFont typeface="Wingdings" pitchFamily="2" charset="2"/>
              <a:buChar char="p"/>
            </a:pPr>
            <a:endParaRPr lang="en-US" altLang="zh-TW" sz="1800" dirty="0"/>
          </a:p>
          <a:p>
            <a:pPr>
              <a:buFont typeface="Wingdings" pitchFamily="2" charset="2"/>
              <a:buChar char="p"/>
            </a:pPr>
            <a:endParaRPr lang="en-US" altLang="zh-TW" sz="1800" dirty="0" smtClean="0"/>
          </a:p>
          <a:p>
            <a:pPr>
              <a:buFont typeface="Wingdings" pitchFamily="2" charset="2"/>
              <a:buChar char="p"/>
            </a:pPr>
            <a:endParaRPr lang="en-US" altLang="zh-TW" sz="1800" dirty="0"/>
          </a:p>
          <a:p>
            <a:pPr>
              <a:buFont typeface="Wingdings" pitchFamily="2" charset="2"/>
              <a:buChar char="p"/>
            </a:pPr>
            <a:endParaRPr lang="en-US" altLang="zh-TW" sz="1800" dirty="0" smtClean="0"/>
          </a:p>
          <a:p>
            <a:pPr>
              <a:buFont typeface="Wingdings" pitchFamily="2" charset="2"/>
              <a:buChar char="p"/>
            </a:pPr>
            <a:endParaRPr lang="en-US" altLang="zh-TW" sz="1800" dirty="0"/>
          </a:p>
          <a:p>
            <a:pPr>
              <a:buFont typeface="Wingdings" pitchFamily="2" charset="2"/>
              <a:buChar char="p"/>
            </a:pPr>
            <a:r>
              <a:rPr lang="zh-TW" altLang="en-US" sz="1800" dirty="0" smtClean="0"/>
              <a:t>距離接近</a:t>
            </a:r>
            <a:r>
              <a:rPr lang="en-US" altLang="zh-TW" sz="1800" dirty="0" smtClean="0"/>
              <a:t>0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=&gt;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+1</a:t>
            </a:r>
            <a:r>
              <a:rPr lang="zh-TW" altLang="en-US" sz="1800" dirty="0" smtClean="0"/>
              <a:t>   </a:t>
            </a:r>
            <a:endParaRPr lang="en-US" altLang="zh-TW" sz="1800" dirty="0"/>
          </a:p>
          <a:p>
            <a:pPr>
              <a:buFont typeface="Wingdings" pitchFamily="2" charset="2"/>
              <a:buChar char="p"/>
            </a:pPr>
            <a:endParaRPr lang="en-US" altLang="zh-TW" sz="1800" dirty="0" smtClean="0"/>
          </a:p>
          <a:p>
            <a:pPr>
              <a:buFont typeface="Wingdings" pitchFamily="2" charset="2"/>
              <a:buChar char="p"/>
            </a:pPr>
            <a:endParaRPr lang="en-US" altLang="zh-TW" sz="1800" dirty="0"/>
          </a:p>
          <a:p>
            <a:pPr>
              <a:buFont typeface="Wingdings" pitchFamily="2" charset="2"/>
              <a:buChar char="p"/>
            </a:pPr>
            <a:endParaRPr lang="en-US" altLang="zh-TW" sz="1800" dirty="0" smtClean="0"/>
          </a:p>
          <a:p>
            <a:pPr>
              <a:buFont typeface="Wingdings" pitchFamily="2" charset="2"/>
              <a:buChar char="p"/>
            </a:pPr>
            <a:endParaRPr lang="en-US" altLang="zh-TW" sz="1800" dirty="0"/>
          </a:p>
          <a:p>
            <a:pPr>
              <a:buFont typeface="Wingdings" pitchFamily="2" charset="2"/>
              <a:buChar char="p"/>
            </a:pPr>
            <a:endParaRPr lang="en-US" altLang="zh-TW" sz="1800" dirty="0" smtClean="0"/>
          </a:p>
          <a:p>
            <a:pPr>
              <a:buFont typeface="Wingdings" pitchFamily="2" charset="2"/>
              <a:buChar char="p"/>
            </a:pPr>
            <a:r>
              <a:rPr lang="zh-TW" altLang="en-US" sz="1800" dirty="0"/>
              <a:t>拿掉已經屬於直線的點重複</a:t>
            </a:r>
            <a:r>
              <a:rPr lang="zh-TW" altLang="en-US" sz="1800" dirty="0" smtClean="0"/>
              <a:t>前步驟</a:t>
            </a:r>
            <a:endParaRPr lang="en-US" altLang="zh-TW" sz="18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D8FEEC-27CA-4551-A4E8-28E792120C09}" type="slidenum">
              <a:rPr lang="en-US" altLang="zh-TW" smtClean="0"/>
              <a:pPr>
                <a:defRPr/>
              </a:pPr>
              <a:t>29</a:t>
            </a:fld>
            <a:endParaRPr lang="en-US" altLang="zh-TW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06" y="2343150"/>
            <a:ext cx="1971033" cy="2133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823" y="2386012"/>
            <a:ext cx="1952663" cy="2090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1075506" y="4462259"/>
            <a:ext cx="87303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9pPr>
          </a:lstStyle>
          <a:p>
            <a:r>
              <a:rPr lang="zh-TW" altLang="en-US" sz="1600" dirty="0" smtClean="0"/>
              <a:t>不共線</a:t>
            </a:r>
            <a:endParaRPr lang="en-US" altLang="zh-TW" sz="1600" dirty="0"/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3086670" y="4476186"/>
            <a:ext cx="89296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  <a:cs typeface="+mn-cs"/>
              </a:defRPr>
            </a:lvl9pPr>
          </a:lstStyle>
          <a:p>
            <a:pPr algn="ctr"/>
            <a:r>
              <a:rPr lang="zh-TW" altLang="en-US" sz="1600" dirty="0" smtClean="0"/>
              <a:t>共線</a:t>
            </a:r>
            <a:endParaRPr lang="en-US" altLang="zh-TW" sz="1600" dirty="0"/>
          </a:p>
        </p:txBody>
      </p:sp>
      <p:sp>
        <p:nvSpPr>
          <p:cNvPr id="7" name="向下箭號 6"/>
          <p:cNvSpPr/>
          <p:nvPr/>
        </p:nvSpPr>
        <p:spPr bwMode="auto">
          <a:xfrm>
            <a:off x="1351128" y="4853666"/>
            <a:ext cx="382138" cy="549109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aettenschweiler" pitchFamily="34" charset="0"/>
              <a:ea typeface="新細明體" pitchFamily="18" charset="-120"/>
            </a:endParaRPr>
          </a:p>
        </p:txBody>
      </p:sp>
      <p:sp>
        <p:nvSpPr>
          <p:cNvPr id="8" name="乘號 7"/>
          <p:cNvSpPr/>
          <p:nvPr/>
        </p:nvSpPr>
        <p:spPr bwMode="auto">
          <a:xfrm>
            <a:off x="1241946" y="5520519"/>
            <a:ext cx="586854" cy="559558"/>
          </a:xfrm>
          <a:prstGeom prst="mathMultiply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aettenschweiler" pitchFamily="34" charset="0"/>
              <a:ea typeface="新細明體" pitchFamily="18" charset="-120"/>
            </a:endParaRPr>
          </a:p>
        </p:txBody>
      </p:sp>
      <p:sp>
        <p:nvSpPr>
          <p:cNvPr id="14" name="向下箭號 13"/>
          <p:cNvSpPr/>
          <p:nvPr/>
        </p:nvSpPr>
        <p:spPr bwMode="auto">
          <a:xfrm>
            <a:off x="3342085" y="4863976"/>
            <a:ext cx="382138" cy="1216101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aettenschweiler" pitchFamily="34" charset="0"/>
              <a:ea typeface="新細明體" pitchFamily="18" charset="-120"/>
            </a:endParaRPr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770" y="1266543"/>
            <a:ext cx="4056191" cy="1420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物件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0753481"/>
              </p:ext>
            </p:extLst>
          </p:nvPr>
        </p:nvGraphicFramePr>
        <p:xfrm>
          <a:off x="4779462" y="3169153"/>
          <a:ext cx="1577992" cy="16948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1" name="Visio" r:id="rId6" imgW="1954800" imgH="2098800" progId="Visio.Drawing.11">
                  <p:embed/>
                </p:oleObj>
              </mc:Choice>
              <mc:Fallback>
                <p:oleObj name="Visio" r:id="rId6" imgW="1954800" imgH="2098800" progId="Visio.Drawing.11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9462" y="3169153"/>
                        <a:ext cx="1577992" cy="16948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字方塊 16"/>
          <p:cNvSpPr txBox="1"/>
          <p:nvPr/>
        </p:nvSpPr>
        <p:spPr>
          <a:xfrm>
            <a:off x="6390168" y="3636336"/>
            <a:ext cx="2254102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400" dirty="0" smtClean="0">
                <a:latin typeface="+mn-ea"/>
                <a:ea typeface="+mn-ea"/>
              </a:rPr>
              <a:t>統計出最後結果，當</a:t>
            </a:r>
            <a:r>
              <a:rPr lang="en-US" altLang="zh-TW" sz="1400" dirty="0" smtClean="0">
                <a:latin typeface="+mn-ea"/>
                <a:ea typeface="+mn-ea"/>
              </a:rPr>
              <a:t>+1</a:t>
            </a:r>
            <a:r>
              <a:rPr lang="zh-TW" altLang="en-US" sz="1400" dirty="0" smtClean="0">
                <a:latin typeface="+mn-ea"/>
                <a:ea typeface="+mn-ea"/>
              </a:rPr>
              <a:t>的數量大於自己設定的門檻值就視此為直線。</a:t>
            </a:r>
            <a:endParaRPr lang="zh-TW" altLang="en-US" sz="1400" dirty="0">
              <a:latin typeface="+mn-ea"/>
              <a:ea typeface="+mn-ea"/>
            </a:endParaRPr>
          </a:p>
        </p:txBody>
      </p:sp>
      <p:graphicFrame>
        <p:nvGraphicFramePr>
          <p:cNvPr id="12" name="物件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0102667"/>
              </p:ext>
            </p:extLst>
          </p:nvPr>
        </p:nvGraphicFramePr>
        <p:xfrm>
          <a:off x="4831422" y="5141074"/>
          <a:ext cx="886746" cy="951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2" name="Visio" r:id="rId8" imgW="1945440" imgH="2089440" progId="Visio.Drawing.11">
                  <p:embed/>
                </p:oleObj>
              </mc:Choice>
              <mc:Fallback>
                <p:oleObj name="Visio" r:id="rId8" imgW="1945440" imgH="2089440" progId="Visio.Drawing.11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1422" y="5141074"/>
                        <a:ext cx="886746" cy="9518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向右箭號 12"/>
          <p:cNvSpPr/>
          <p:nvPr/>
        </p:nvSpPr>
        <p:spPr bwMode="auto">
          <a:xfrm>
            <a:off x="5890437" y="5544561"/>
            <a:ext cx="340242" cy="1969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aettenschweiler" pitchFamily="34" charset="0"/>
              <a:ea typeface="新細明體" pitchFamily="18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6390168" y="5489142"/>
            <a:ext cx="225410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dirty="0" smtClean="0">
                <a:latin typeface="+mn-ea"/>
                <a:ea typeface="+mn-ea"/>
              </a:rPr>
              <a:t>很難再找出其他直線</a:t>
            </a:r>
            <a:endParaRPr lang="zh-TW" altLang="en-US" sz="1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83343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TW" altLang="en-US" dirty="0" smtClean="0"/>
              <a:t>影像基本概念</a:t>
            </a:r>
            <a:r>
              <a:rPr lang="zh-TW" altLang="en-US" dirty="0"/>
              <a:t>－</a:t>
            </a:r>
            <a:r>
              <a:rPr lang="zh-TW" altLang="en-US" dirty="0" smtClean="0"/>
              <a:t>影像的組成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How to </a:t>
            </a:r>
            <a:r>
              <a:rPr lang="en-US" altLang="zh-TW" dirty="0" smtClean="0">
                <a:solidFill>
                  <a:srgbClr val="FF0000"/>
                </a:solidFill>
              </a:rPr>
              <a:t>CATCH</a:t>
            </a:r>
            <a:r>
              <a:rPr lang="en-US" altLang="zh-TW" dirty="0" smtClean="0"/>
              <a:t> the Image?</a:t>
            </a:r>
          </a:p>
          <a:p>
            <a:pPr lvl="1"/>
            <a:r>
              <a:rPr lang="en-US" altLang="zh-TW" dirty="0" smtClean="0"/>
              <a:t>Single Sensor </a:t>
            </a:r>
            <a:r>
              <a:rPr lang="en-US" altLang="zh-TW" dirty="0" smtClean="0">
                <a:solidFill>
                  <a:srgbClr val="0000FF"/>
                </a:solidFill>
              </a:rPr>
              <a:t>(Point)</a:t>
            </a:r>
          </a:p>
          <a:p>
            <a:pPr lvl="1"/>
            <a:r>
              <a:rPr lang="en-US" altLang="zh-TW" dirty="0" smtClean="0"/>
              <a:t>Sensor Stripes </a:t>
            </a:r>
            <a:r>
              <a:rPr lang="en-US" altLang="zh-TW" dirty="0" smtClean="0">
                <a:solidFill>
                  <a:srgbClr val="0000FF"/>
                </a:solidFill>
              </a:rPr>
              <a:t>(Line)</a:t>
            </a:r>
          </a:p>
          <a:p>
            <a:pPr lvl="1"/>
            <a:r>
              <a:rPr lang="en-US" altLang="zh-TW" dirty="0" smtClean="0"/>
              <a:t>Sensor Array   </a:t>
            </a:r>
            <a:r>
              <a:rPr lang="en-US" altLang="zh-TW" dirty="0" smtClean="0">
                <a:solidFill>
                  <a:srgbClr val="0000FF"/>
                </a:solidFill>
              </a:rPr>
              <a:t>(Array)</a:t>
            </a:r>
            <a:endParaRPr lang="en-US" altLang="zh-TW" dirty="0">
              <a:solidFill>
                <a:srgbClr val="0000FF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D8FEEC-27CA-4551-A4E8-28E792120C09}" type="slidenum">
              <a:rPr lang="en-US" altLang="zh-TW" smtClean="0"/>
              <a:pPr>
                <a:defRPr/>
              </a:pPr>
              <a:t>3</a:t>
            </a:fld>
            <a:endParaRPr lang="en-US" altLang="zh-TW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954" y="2688602"/>
            <a:ext cx="3490913" cy="1666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42" y="4894467"/>
            <a:ext cx="40481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578" y="2846592"/>
            <a:ext cx="2562225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892010" y="5431044"/>
            <a:ext cx="3277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(b) Sensor Stripes</a:t>
            </a:r>
            <a:endParaRPr lang="zh-TW" altLang="en-US" sz="16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61952" y="4559935"/>
            <a:ext cx="3277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(a) Single Sensor</a:t>
            </a:r>
            <a:endParaRPr lang="zh-TW" altLang="en-US" sz="16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343895" y="5337009"/>
            <a:ext cx="3277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(c) Sensor Array</a:t>
            </a:r>
            <a:endParaRPr lang="zh-TW" altLang="en-US" sz="1600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32873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圓的偵測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sz="half" idx="1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zh-TW" altLang="en-US" dirty="0" smtClean="0"/>
              <a:t>演算法流程圖</a:t>
            </a:r>
            <a:endParaRPr lang="en-US" altLang="zh-TW" dirty="0" smtClean="0"/>
          </a:p>
          <a:p>
            <a:pPr lvl="1"/>
            <a:r>
              <a:rPr lang="zh-TW" altLang="en-US" dirty="0"/>
              <a:t>延續直線之隨機法</a:t>
            </a:r>
          </a:p>
        </p:txBody>
      </p:sp>
      <p:sp>
        <p:nvSpPr>
          <p:cNvPr id="9" name="內容版面配置區 8"/>
          <p:cNvSpPr>
            <a:spLocks noGrp="1"/>
          </p:cNvSpPr>
          <p:nvPr>
            <p:ph sz="half" idx="2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zh-TW" altLang="en-US" dirty="0" smtClean="0"/>
              <a:t>隨機選取四個點</a:t>
            </a:r>
            <a:endParaRPr lang="en-US" altLang="zh-TW" dirty="0" smtClean="0"/>
          </a:p>
          <a:p>
            <a:r>
              <a:rPr lang="zh-TW" altLang="en-US" dirty="0"/>
              <a:t>找出可能</a:t>
            </a:r>
            <a:r>
              <a:rPr lang="zh-TW" altLang="en-US" dirty="0" smtClean="0"/>
              <a:t>構成的圓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450951-3023-4F3B-A731-CAC785A097F8}" type="slidenum">
              <a:rPr lang="en-US" altLang="zh-TW" smtClean="0"/>
              <a:pPr>
                <a:defRPr/>
              </a:pPr>
              <a:t>30</a:t>
            </a:fld>
            <a:endParaRPr lang="en-US" altLang="zh-TW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206" y="1926340"/>
            <a:ext cx="2367891" cy="406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" name="物件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8779032"/>
              </p:ext>
            </p:extLst>
          </p:nvPr>
        </p:nvGraphicFramePr>
        <p:xfrm>
          <a:off x="4994419" y="2428521"/>
          <a:ext cx="3063875" cy="306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7" name="Visio" r:id="rId4" imgW="1875600" imgH="1875600" progId="Visio.Drawing.11">
                  <p:embed/>
                </p:oleObj>
              </mc:Choice>
              <mc:Fallback>
                <p:oleObj name="Visio" r:id="rId4" imgW="1875600" imgH="1875600" progId="Visio.Drawing.11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4419" y="2428521"/>
                        <a:ext cx="3063875" cy="306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 bwMode="auto">
          <a:xfrm>
            <a:off x="1353787" y="1926340"/>
            <a:ext cx="2137558" cy="2034119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aettenschweiler" pitchFamily="34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22872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圓的偵測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sz="half" idx="1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zh-TW" altLang="en-US" dirty="0" smtClean="0"/>
              <a:t>演算法流程圖</a:t>
            </a:r>
            <a:endParaRPr lang="en-US" altLang="zh-TW" dirty="0" smtClean="0"/>
          </a:p>
          <a:p>
            <a:pPr lvl="1"/>
            <a:r>
              <a:rPr lang="zh-TW" altLang="en-US" dirty="0"/>
              <a:t>延續直線之隨機法</a:t>
            </a:r>
          </a:p>
        </p:txBody>
      </p:sp>
      <p:sp>
        <p:nvSpPr>
          <p:cNvPr id="9" name="內容版面配置區 8"/>
          <p:cNvSpPr>
            <a:spLocks noGrp="1"/>
          </p:cNvSpPr>
          <p:nvPr>
            <p:ph sz="half" idx="2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zh-TW" altLang="en-US" sz="2000" dirty="0" smtClean="0"/>
              <a:t>圓方程式</a:t>
            </a:r>
            <a:endParaRPr lang="en-US" altLang="zh-TW" sz="2000" dirty="0" smtClean="0"/>
          </a:p>
          <a:p>
            <a:r>
              <a:rPr lang="zh-TW" altLang="en-US" sz="2000" dirty="0"/>
              <a:t>從先前所選</a:t>
            </a:r>
            <a:r>
              <a:rPr lang="zh-TW" altLang="en-US" sz="2000" dirty="0" smtClean="0"/>
              <a:t>的四點找三點</a:t>
            </a:r>
            <a:endParaRPr lang="en-US" altLang="zh-TW" sz="2000" dirty="0" smtClean="0"/>
          </a:p>
          <a:p>
            <a:r>
              <a:rPr lang="zh-TW" altLang="en-US" sz="2000" dirty="0"/>
              <a:t>解得圓心及</a:t>
            </a:r>
            <a:r>
              <a:rPr lang="zh-TW" altLang="en-US" sz="2000" dirty="0" smtClean="0"/>
              <a:t>半徑</a:t>
            </a:r>
            <a:endParaRPr lang="en-US" altLang="zh-TW" sz="2000" dirty="0" smtClean="0"/>
          </a:p>
          <a:p>
            <a:pPr lvl="1"/>
            <a:r>
              <a:rPr lang="zh-TW" altLang="en-US" sz="1600" dirty="0"/>
              <a:t>圓心</a:t>
            </a:r>
            <a:endParaRPr lang="en-US" altLang="zh-TW" sz="1600" dirty="0"/>
          </a:p>
          <a:p>
            <a:pPr lvl="1"/>
            <a:endParaRPr lang="en-US" altLang="zh-TW" sz="1600" dirty="0"/>
          </a:p>
          <a:p>
            <a:pPr lvl="1"/>
            <a:endParaRPr lang="en-US" altLang="zh-TW" sz="1600" dirty="0"/>
          </a:p>
          <a:p>
            <a:pPr lvl="1"/>
            <a:endParaRPr lang="en-US" altLang="zh-TW" sz="1600" dirty="0"/>
          </a:p>
          <a:p>
            <a:pPr lvl="1"/>
            <a:endParaRPr lang="en-US" altLang="zh-TW" sz="1600" dirty="0"/>
          </a:p>
          <a:p>
            <a:pPr lvl="1"/>
            <a:endParaRPr lang="en-US" altLang="zh-TW" sz="1600" dirty="0"/>
          </a:p>
          <a:p>
            <a:pPr lvl="1"/>
            <a:endParaRPr lang="en-US" altLang="zh-TW" sz="1600" dirty="0"/>
          </a:p>
          <a:p>
            <a:pPr lvl="1"/>
            <a:r>
              <a:rPr lang="zh-TW" altLang="en-US" sz="1600" dirty="0"/>
              <a:t>半徑 </a:t>
            </a:r>
          </a:p>
          <a:p>
            <a:pPr marL="0" indent="0">
              <a:buNone/>
            </a:pPr>
            <a:endParaRPr lang="en-US" altLang="zh-TW" sz="2000" dirty="0"/>
          </a:p>
          <a:p>
            <a:pPr marL="0" indent="0">
              <a:buNone/>
            </a:pPr>
            <a:endParaRPr lang="en-US" altLang="zh-TW" sz="2000" dirty="0"/>
          </a:p>
          <a:p>
            <a:r>
              <a:rPr lang="zh-TW" altLang="en-US" sz="2000" dirty="0" smtClean="0"/>
              <a:t>再找另外三點重複此步驟</a:t>
            </a:r>
            <a:endParaRPr lang="en-US" altLang="zh-TW" sz="2000" dirty="0" smtClean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450951-3023-4F3B-A731-CAC785A097F8}" type="slidenum">
              <a:rPr lang="en-US" altLang="zh-TW" smtClean="0"/>
              <a:pPr>
                <a:defRPr/>
              </a:pPr>
              <a:t>31</a:t>
            </a:fld>
            <a:endParaRPr lang="en-US" altLang="zh-TW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206" y="1926340"/>
            <a:ext cx="2367891" cy="406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 bwMode="auto">
          <a:xfrm>
            <a:off x="1357372" y="3960459"/>
            <a:ext cx="2137558" cy="1017059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aettenschweiler" pitchFamily="34" charset="0"/>
              <a:ea typeface="新細明體" pitchFamily="18" charset="-120"/>
            </a:endParaRPr>
          </a:p>
        </p:txBody>
      </p:sp>
      <p:pic>
        <p:nvPicPr>
          <p:cNvPr id="11" name="圖片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95" y="875158"/>
            <a:ext cx="2164711" cy="374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圖片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394" y="2316256"/>
            <a:ext cx="3170712" cy="780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圖片 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394" y="3181755"/>
            <a:ext cx="3170712" cy="782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圖片 1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394" y="4454400"/>
            <a:ext cx="2515095" cy="366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1267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圓的偵測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sz="half" idx="1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zh-TW" altLang="en-US" dirty="0" smtClean="0"/>
              <a:t>演算法流程圖</a:t>
            </a:r>
            <a:endParaRPr lang="en-US" altLang="zh-TW" dirty="0" smtClean="0"/>
          </a:p>
          <a:p>
            <a:pPr lvl="1"/>
            <a:r>
              <a:rPr lang="zh-TW" altLang="en-US" dirty="0"/>
              <a:t>延續直線之隨機法</a:t>
            </a:r>
          </a:p>
        </p:txBody>
      </p:sp>
      <p:sp>
        <p:nvSpPr>
          <p:cNvPr id="9" name="內容版面配置區 8"/>
          <p:cNvSpPr>
            <a:spLocks noGrp="1"/>
          </p:cNvSpPr>
          <p:nvPr>
            <p:ph sz="half" idx="2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zh-TW" altLang="en-US" sz="2000" dirty="0"/>
              <a:t>由上一</a:t>
            </a:r>
            <a:r>
              <a:rPr lang="zh-TW" altLang="en-US" sz="2000" dirty="0" smtClean="0"/>
              <a:t>步我們得到四個圓</a:t>
            </a:r>
            <a:endParaRPr lang="en-US" altLang="zh-TW" sz="2000" dirty="0" smtClean="0"/>
          </a:p>
          <a:p>
            <a:r>
              <a:rPr lang="zh-TW" altLang="en-US" sz="2000" dirty="0"/>
              <a:t>計算其他點與此圓的</a:t>
            </a:r>
            <a:r>
              <a:rPr lang="zh-TW" altLang="en-US" sz="2000" dirty="0" smtClean="0"/>
              <a:t>距離</a:t>
            </a:r>
            <a:endParaRPr lang="en-US" altLang="zh-TW" sz="2000" dirty="0" smtClean="0"/>
          </a:p>
          <a:p>
            <a:endParaRPr lang="en-US" altLang="zh-TW" sz="2000" dirty="0"/>
          </a:p>
          <a:p>
            <a:endParaRPr lang="en-US" altLang="zh-TW" sz="2000" dirty="0" smtClean="0"/>
          </a:p>
          <a:p>
            <a:endParaRPr lang="en-US" altLang="zh-TW" sz="2000" dirty="0"/>
          </a:p>
          <a:p>
            <a:endParaRPr lang="en-US" altLang="zh-TW" sz="2000" dirty="0" smtClean="0"/>
          </a:p>
          <a:p>
            <a:endParaRPr lang="en-US" altLang="zh-TW" sz="2000" dirty="0"/>
          </a:p>
          <a:p>
            <a:endParaRPr lang="en-US" altLang="zh-TW" sz="2000" dirty="0" smtClean="0"/>
          </a:p>
          <a:p>
            <a:endParaRPr lang="en-US" altLang="zh-TW" sz="2000" dirty="0"/>
          </a:p>
          <a:p>
            <a:endParaRPr lang="en-US" altLang="zh-TW" sz="2000" dirty="0" smtClean="0"/>
          </a:p>
          <a:p>
            <a:r>
              <a:rPr lang="zh-TW" altLang="en-US" sz="2000" dirty="0"/>
              <a:t>當投票數大於某門檻</a:t>
            </a:r>
            <a:r>
              <a:rPr lang="zh-TW" altLang="en-US" sz="2000" dirty="0" smtClean="0"/>
              <a:t>值則代表此圓為</a:t>
            </a:r>
            <a:r>
              <a:rPr lang="zh-TW" altLang="en-US" sz="2000" dirty="0" smtClean="0">
                <a:solidFill>
                  <a:srgbClr val="FF0000"/>
                </a:solidFill>
              </a:rPr>
              <a:t>真正的圓</a:t>
            </a:r>
            <a:endParaRPr lang="en-US" altLang="zh-TW" sz="2000" dirty="0" smtClean="0">
              <a:solidFill>
                <a:srgbClr val="FF0000"/>
              </a:solidFill>
            </a:endParaRPr>
          </a:p>
          <a:p>
            <a:endParaRPr lang="en-US" altLang="zh-TW" sz="2000" dirty="0" smtClean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450951-3023-4F3B-A731-CAC785A097F8}" type="slidenum">
              <a:rPr lang="en-US" altLang="zh-TW" smtClean="0"/>
              <a:pPr>
                <a:defRPr/>
              </a:pPr>
              <a:t>32</a:t>
            </a:fld>
            <a:endParaRPr lang="en-US" altLang="zh-TW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206" y="1926340"/>
            <a:ext cx="2367891" cy="406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 bwMode="auto">
          <a:xfrm>
            <a:off x="1357372" y="4959546"/>
            <a:ext cx="2137558" cy="1017059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aettenschweiler" pitchFamily="34" charset="0"/>
              <a:ea typeface="新細明體" pitchFamily="18" charset="-12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483" y="2497530"/>
            <a:ext cx="1788906" cy="1765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4868885" y="1713759"/>
            <a:ext cx="380010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latin typeface="+mn-ea"/>
                <a:ea typeface="+mn-ea"/>
              </a:rPr>
              <a:t>如果</a:t>
            </a:r>
            <a:r>
              <a:rPr lang="zh-TW" altLang="en-US" sz="1800" dirty="0" smtClean="0">
                <a:solidFill>
                  <a:srgbClr val="FF0000"/>
                </a:solidFill>
                <a:latin typeface="+mn-ea"/>
                <a:ea typeface="+mn-ea"/>
              </a:rPr>
              <a:t>測試點</a:t>
            </a:r>
            <a:r>
              <a:rPr lang="zh-TW" altLang="en-US" sz="1800" dirty="0" smtClean="0">
                <a:latin typeface="+mn-ea"/>
                <a:ea typeface="+mn-ea"/>
              </a:rPr>
              <a:t>與</a:t>
            </a:r>
            <a:r>
              <a:rPr lang="zh-TW" altLang="en-US" sz="1800" dirty="0" smtClean="0">
                <a:solidFill>
                  <a:srgbClr val="FF0000"/>
                </a:solidFill>
                <a:latin typeface="+mn-ea"/>
                <a:ea typeface="+mn-ea"/>
              </a:rPr>
              <a:t>測試圓</a:t>
            </a:r>
            <a:r>
              <a:rPr lang="zh-TW" altLang="en-US" sz="1800" dirty="0">
                <a:latin typeface="+mn-ea"/>
                <a:ea typeface="+mn-ea"/>
              </a:rPr>
              <a:t>的距離接近</a:t>
            </a:r>
            <a:r>
              <a:rPr lang="en-US" altLang="zh-TW" sz="1800" dirty="0" smtClean="0">
                <a:latin typeface="+mn-ea"/>
                <a:ea typeface="+mn-ea"/>
              </a:rPr>
              <a:t>0</a:t>
            </a:r>
            <a:endParaRPr lang="en-US" altLang="zh-TW" sz="1800" dirty="0">
              <a:latin typeface="+mn-ea"/>
              <a:ea typeface="+mn-ea"/>
            </a:endParaRPr>
          </a:p>
          <a:p>
            <a:r>
              <a:rPr lang="en-US" altLang="zh-TW" sz="1800" dirty="0" smtClean="0">
                <a:latin typeface="+mn-ea"/>
                <a:ea typeface="+mn-ea"/>
              </a:rPr>
              <a:t>=&gt;</a:t>
            </a:r>
            <a:r>
              <a:rPr lang="zh-TW" altLang="en-US" sz="1800" dirty="0" smtClean="0">
                <a:latin typeface="+mn-ea"/>
                <a:ea typeface="+mn-ea"/>
              </a:rPr>
              <a:t>代表他在圓上，</a:t>
            </a:r>
            <a:r>
              <a:rPr lang="en-US" altLang="zh-TW" sz="1800" dirty="0" smtClean="0">
                <a:latin typeface="+mn-ea"/>
                <a:ea typeface="+mn-ea"/>
              </a:rPr>
              <a:t>+1(</a:t>
            </a:r>
            <a:r>
              <a:rPr lang="zh-TW" altLang="en-US" sz="1800" dirty="0" smtClean="0">
                <a:latin typeface="+mn-ea"/>
                <a:ea typeface="+mn-ea"/>
              </a:rPr>
              <a:t>投這個圓一票</a:t>
            </a:r>
            <a:r>
              <a:rPr lang="en-US" altLang="zh-TW" sz="1800" dirty="0" smtClean="0">
                <a:latin typeface="+mn-ea"/>
                <a:ea typeface="+mn-ea"/>
              </a:rPr>
              <a:t>)</a:t>
            </a:r>
            <a:endParaRPr lang="zh-TW" altLang="en-US" sz="1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9111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橢圓</a:t>
            </a:r>
            <a:r>
              <a:rPr lang="zh-TW" altLang="en-US" dirty="0"/>
              <a:t>的偵測</a:t>
            </a: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同圓的方式，但改為橢圓公式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450951-3023-4F3B-A731-CAC785A097F8}" type="slidenum">
              <a:rPr lang="en-US" altLang="zh-TW" smtClean="0"/>
              <a:pPr>
                <a:defRPr/>
              </a:pPr>
              <a:t>33</a:t>
            </a:fld>
            <a:endParaRPr lang="en-US" altLang="zh-TW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546" y="1518242"/>
            <a:ext cx="5419725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雲朵形圖說文字 7"/>
          <p:cNvSpPr/>
          <p:nvPr/>
        </p:nvSpPr>
        <p:spPr bwMode="auto">
          <a:xfrm>
            <a:off x="6067211" y="996287"/>
            <a:ext cx="2320119" cy="1900450"/>
          </a:xfrm>
          <a:prstGeom prst="cloudCallou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靠</a:t>
            </a:r>
            <a:r>
              <a:rPr kumimoji="1" lang="en-US" altLang="zh-TW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!</a:t>
            </a:r>
            <a:r>
              <a:rPr kumimoji="1" lang="zh-TW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 </a:t>
            </a:r>
            <a:endParaRPr kumimoji="1" lang="en-US" altLang="zh-TW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marL="0" marR="0" indent="0" algn="ctr" defTabSz="914400" rtl="0" eaLnBrk="1" fontAlgn="ctr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zh-TW" altLang="en-US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還有喔</a:t>
            </a:r>
            <a:r>
              <a:rPr kumimoji="1" lang="en-US" altLang="zh-TW" sz="3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!</a:t>
            </a:r>
            <a:endParaRPr kumimoji="1" lang="zh-TW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70130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Conclusion</a:t>
            </a:r>
            <a:endParaRPr lang="zh-TW" altLang="en-US" dirty="0"/>
          </a:p>
        </p:txBody>
      </p:sp>
      <p:graphicFrame>
        <p:nvGraphicFramePr>
          <p:cNvPr id="8" name="內容版面配置區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158605"/>
              </p:ext>
            </p:extLst>
          </p:nvPr>
        </p:nvGraphicFramePr>
        <p:xfrm>
          <a:off x="439738" y="866775"/>
          <a:ext cx="8302625" cy="5332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450951-3023-4F3B-A731-CAC785A097F8}" type="slidenum">
              <a:rPr lang="en-US" altLang="zh-TW" smtClean="0"/>
              <a:pPr>
                <a:defRPr/>
              </a:pPr>
              <a:t>34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13491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影像處理開發環境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100" dirty="0"/>
              <a:t>影像基本概念</a:t>
            </a:r>
            <a:endParaRPr lang="en-US" altLang="zh-TW" sz="2100" dirty="0"/>
          </a:p>
          <a:p>
            <a:r>
              <a:rPr lang="zh-TW" altLang="en-US" sz="2100" dirty="0"/>
              <a:t>影像處理</a:t>
            </a:r>
            <a:endParaRPr lang="en-US" altLang="zh-TW" sz="2100" dirty="0"/>
          </a:p>
          <a:p>
            <a:r>
              <a:rPr lang="zh-TW" altLang="en-US" sz="2100" dirty="0"/>
              <a:t>影像辨識</a:t>
            </a:r>
            <a:endParaRPr lang="en-US" altLang="zh-TW" sz="2100" dirty="0"/>
          </a:p>
          <a:p>
            <a:r>
              <a:rPr lang="zh-TW" altLang="en-US" sz="2100" dirty="0"/>
              <a:t>資料壓縮</a:t>
            </a:r>
            <a:r>
              <a:rPr lang="en-US" altLang="zh-TW" sz="2100" dirty="0"/>
              <a:t>(Data Compression)</a:t>
            </a:r>
          </a:p>
          <a:p>
            <a:r>
              <a:rPr lang="zh-TW" altLang="en-US" sz="2100" dirty="0">
                <a:solidFill>
                  <a:srgbClr val="0000FF"/>
                </a:solidFill>
              </a:rPr>
              <a:t>影像處理開發環境</a:t>
            </a:r>
            <a:endParaRPr lang="en-US" altLang="zh-TW" sz="2100" dirty="0">
              <a:solidFill>
                <a:srgbClr val="0000FF"/>
              </a:solidFill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TW" sz="2100" dirty="0">
                <a:solidFill>
                  <a:srgbClr val="0000FF"/>
                </a:solidFill>
              </a:rPr>
              <a:t>Windows</a:t>
            </a:r>
            <a:r>
              <a:rPr lang="zh-TW" altLang="en-US" sz="2100" dirty="0">
                <a:solidFill>
                  <a:srgbClr val="0000FF"/>
                </a:solidFill>
              </a:rPr>
              <a:t>：</a:t>
            </a:r>
            <a:r>
              <a:rPr lang="en-US" altLang="zh-TW" sz="2100" dirty="0">
                <a:solidFill>
                  <a:srgbClr val="0000FF"/>
                </a:solidFill>
              </a:rPr>
              <a:t>Visual C++ / </a:t>
            </a:r>
            <a:r>
              <a:rPr lang="en-US" altLang="zh-TW" sz="2100" dirty="0" err="1">
                <a:solidFill>
                  <a:srgbClr val="0000FF"/>
                </a:solidFill>
              </a:rPr>
              <a:t>Dev</a:t>
            </a:r>
            <a:r>
              <a:rPr lang="en-US" altLang="zh-TW" sz="2100" dirty="0">
                <a:solidFill>
                  <a:srgbClr val="0000FF"/>
                </a:solidFill>
              </a:rPr>
              <a:t> C++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TW" sz="2100" dirty="0">
                <a:solidFill>
                  <a:srgbClr val="0000FF"/>
                </a:solidFill>
              </a:rPr>
              <a:t>Linux</a:t>
            </a:r>
            <a:r>
              <a:rPr lang="zh-TW" altLang="en-US" sz="2100" dirty="0">
                <a:solidFill>
                  <a:srgbClr val="0000FF"/>
                </a:solidFill>
              </a:rPr>
              <a:t>：</a:t>
            </a:r>
            <a:r>
              <a:rPr lang="en-US" altLang="zh-TW" sz="2100" dirty="0">
                <a:solidFill>
                  <a:srgbClr val="0000FF"/>
                </a:solidFill>
              </a:rPr>
              <a:t>V4L2</a:t>
            </a:r>
            <a:r>
              <a:rPr lang="zh-TW" altLang="en-US" sz="2100" dirty="0">
                <a:solidFill>
                  <a:srgbClr val="0000FF"/>
                </a:solidFill>
              </a:rPr>
              <a:t>簡介</a:t>
            </a:r>
            <a:endParaRPr lang="en-US" altLang="zh-TW" sz="2100" dirty="0">
              <a:solidFill>
                <a:srgbClr val="0000FF"/>
              </a:solidFill>
            </a:endParaRPr>
          </a:p>
          <a:p>
            <a:r>
              <a:rPr lang="en-US" altLang="zh-TW" sz="2100" dirty="0"/>
              <a:t>LAB time</a:t>
            </a:r>
          </a:p>
          <a:p>
            <a:r>
              <a:rPr lang="zh-TW" altLang="en-US" sz="2100" dirty="0"/>
              <a:t>附錄</a:t>
            </a:r>
            <a:r>
              <a:rPr lang="en-US" altLang="zh-TW" sz="2100" dirty="0"/>
              <a:t>-C</a:t>
            </a:r>
            <a:r>
              <a:rPr lang="zh-TW" altLang="en-US" sz="2100" dirty="0"/>
              <a:t>語言之結構與指標</a:t>
            </a:r>
            <a:endParaRPr lang="en-US" altLang="zh-TW" sz="2100" dirty="0"/>
          </a:p>
          <a:p>
            <a:r>
              <a:rPr lang="en-US" altLang="zh-TW" sz="2000" dirty="0"/>
              <a:t>Reference</a:t>
            </a:r>
            <a:endParaRPr lang="en-US" altLang="zh-TW" sz="21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D8FEEC-27CA-4551-A4E8-28E792120C09}" type="slidenum">
              <a:rPr lang="en-US" altLang="zh-TW" smtClean="0"/>
              <a:pPr>
                <a:defRPr/>
              </a:pPr>
              <a:t>35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55227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Windows</a:t>
            </a:r>
            <a:r>
              <a:rPr lang="zh-TW" altLang="en-US" dirty="0" smtClean="0"/>
              <a:t>：</a:t>
            </a:r>
            <a:r>
              <a:rPr lang="en-US" altLang="zh-TW" dirty="0" smtClean="0"/>
              <a:t>Visual C++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450951-3023-4F3B-A731-CAC785A097F8}" type="slidenum">
              <a:rPr lang="en-US" altLang="zh-TW" smtClean="0"/>
              <a:pPr>
                <a:defRPr/>
              </a:pPr>
              <a:t>36</a:t>
            </a:fld>
            <a:endParaRPr lang="en-US" altLang="zh-TW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1" y="1986455"/>
            <a:ext cx="9017876" cy="43828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內容版面配置區 2"/>
          <p:cNvSpPr>
            <a:spLocks noGrp="1"/>
          </p:cNvSpPr>
          <p:nvPr>
            <p:ph sz="half" idx="1"/>
          </p:nvPr>
        </p:nvSpPr>
        <p:spPr>
          <a:xfrm>
            <a:off x="439738" y="866775"/>
            <a:ext cx="8310124" cy="1277335"/>
          </a:xfrm>
        </p:spPr>
        <p:txBody>
          <a:bodyPr/>
          <a:lstStyle/>
          <a:p>
            <a:r>
              <a:rPr lang="en-US" altLang="zh-TW" sz="2000" b="1" dirty="0" smtClean="0"/>
              <a:t>File-</a:t>
            </a:r>
            <a:r>
              <a:rPr lang="en-US" altLang="zh-TW" sz="2000" b="1" dirty="0"/>
              <a:t>&gt;New-&gt;Project -&gt;Visual C++ -&gt; CLR-&gt; Windows Form Application -&gt;Name-&gt;</a:t>
            </a:r>
            <a:r>
              <a:rPr lang="en-US" altLang="zh-TW" sz="2000" b="1" dirty="0" smtClean="0"/>
              <a:t>OK</a:t>
            </a:r>
            <a:endParaRPr lang="zh-TW" altLang="en-US" sz="2000" dirty="0"/>
          </a:p>
          <a:p>
            <a:r>
              <a:rPr lang="zh-TW" altLang="en-US" sz="2000" dirty="0"/>
              <a:t>先加入一個</a:t>
            </a:r>
            <a:r>
              <a:rPr lang="en-US" altLang="zh-TW" sz="2000" b="1" dirty="0"/>
              <a:t>button</a:t>
            </a:r>
            <a:r>
              <a:rPr lang="zh-TW" altLang="en-US" sz="2000" dirty="0"/>
              <a:t>、</a:t>
            </a:r>
            <a:r>
              <a:rPr lang="en-US" altLang="zh-TW" sz="2000" b="1" dirty="0" err="1"/>
              <a:t>pictureBox</a:t>
            </a:r>
            <a:r>
              <a:rPr lang="zh-TW" altLang="en-US" sz="2000" dirty="0"/>
              <a:t>、</a:t>
            </a:r>
            <a:r>
              <a:rPr lang="en-US" altLang="zh-TW" sz="2000" b="1" dirty="0" err="1"/>
              <a:t>openfileDialog</a:t>
            </a:r>
            <a:r>
              <a:rPr lang="zh-TW" altLang="en-US" sz="2000" dirty="0"/>
              <a:t>。</a:t>
            </a:r>
          </a:p>
          <a:p>
            <a:endParaRPr lang="en-US" altLang="zh-TW" sz="2000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2425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Linux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：</a:t>
            </a:r>
            <a:r>
              <a:rPr lang="en-US" altLang="zh-TW" dirty="0" err="1" smtClean="0">
                <a:latin typeface="+mn-ea"/>
                <a:ea typeface="+mn-ea"/>
              </a:rPr>
              <a:t>openCV</a:t>
            </a:r>
            <a:r>
              <a:rPr lang="zh-TW" altLang="en-US" dirty="0" smtClean="0">
                <a:latin typeface="+mn-ea"/>
                <a:ea typeface="+mn-ea"/>
              </a:rPr>
              <a:t>簡介</a:t>
            </a:r>
            <a:endParaRPr lang="zh-TW" altLang="en-US" dirty="0">
              <a:latin typeface="+mn-ea"/>
              <a:ea typeface="+mn-ea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450951-3023-4F3B-A731-CAC785A097F8}" type="slidenum">
              <a:rPr lang="en-US" altLang="zh-TW" smtClean="0"/>
              <a:pPr>
                <a:defRPr/>
              </a:pPr>
              <a:t>37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53191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OpenCV</a:t>
            </a:r>
            <a:r>
              <a:rPr lang="zh-TW" altLang="en-US" dirty="0" smtClean="0"/>
              <a:t>安裝教學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Times New Roman"/>
                <a:ea typeface="新細明體"/>
                <a:cs typeface="Times New Roman"/>
              </a:rPr>
              <a:t>Build </a:t>
            </a:r>
            <a:r>
              <a:rPr lang="en-US" altLang="zh-TW" dirty="0">
                <a:latin typeface="Times New Roman"/>
                <a:ea typeface="新細明體"/>
                <a:cs typeface="Times New Roman"/>
              </a:rPr>
              <a:t>OpenCV2_4_2 on the Ubuntu 10.04 and 12.04</a:t>
            </a:r>
            <a:r>
              <a:rPr lang="zh-TW" altLang="zh-TW" dirty="0"/>
              <a:t> </a:t>
            </a:r>
            <a:endParaRPr lang="en-US" altLang="zh-TW" dirty="0" smtClean="0"/>
          </a:p>
          <a:p>
            <a:r>
              <a:rPr lang="zh-TW" altLang="en-US" dirty="0" smtClean="0"/>
              <a:t>安裝方式：</a:t>
            </a:r>
            <a:endParaRPr lang="en-US" altLang="zh-TW" dirty="0" smtClean="0"/>
          </a:p>
          <a:p>
            <a:pPr>
              <a:spcAft>
                <a:spcPts val="0"/>
              </a:spcAft>
            </a:pPr>
            <a:r>
              <a:rPr lang="en-US" altLang="zh-TW" kern="100" dirty="0">
                <a:latin typeface="Times New Roman"/>
                <a:ea typeface="新細明體"/>
                <a:cs typeface="Times New Roman"/>
              </a:rPr>
              <a:t>Step1: Run this command</a:t>
            </a:r>
            <a:endParaRPr lang="zh-TW" altLang="zh-TW" kern="100" dirty="0">
              <a:latin typeface="Calibri"/>
              <a:ea typeface="新細明體"/>
              <a:cs typeface="Times New Roman"/>
            </a:endParaRPr>
          </a:p>
          <a:p>
            <a:pPr marL="457200" lvl="1" indent="0">
              <a:spcAft>
                <a:spcPts val="0"/>
              </a:spcAft>
              <a:buNone/>
            </a:pPr>
            <a:r>
              <a:rPr lang="en-US" altLang="zh-TW" kern="100" dirty="0" smtClean="0">
                <a:latin typeface="Times New Roman"/>
                <a:ea typeface="新細明體"/>
                <a:cs typeface="Times New Roman"/>
              </a:rPr>
              <a:t>	.</a:t>
            </a:r>
            <a:r>
              <a:rPr lang="en-US" altLang="zh-TW" kern="100" dirty="0">
                <a:latin typeface="Times New Roman"/>
                <a:ea typeface="新細明體"/>
                <a:cs typeface="Times New Roman"/>
              </a:rPr>
              <a:t>/OpenCV2_4_2.</a:t>
            </a:r>
            <a:r>
              <a:rPr lang="en-US" altLang="zh-TW" kern="100" dirty="0" smtClean="0">
                <a:latin typeface="Times New Roman"/>
                <a:ea typeface="新細明體"/>
                <a:cs typeface="Times New Roman"/>
              </a:rPr>
              <a:t>sh</a:t>
            </a:r>
          </a:p>
          <a:p>
            <a:pPr>
              <a:spcAft>
                <a:spcPts val="0"/>
              </a:spcAft>
            </a:pPr>
            <a:r>
              <a:rPr lang="en-US" altLang="zh-TW" kern="100" dirty="0">
                <a:latin typeface="Times New Roman"/>
                <a:ea typeface="新細明體"/>
                <a:cs typeface="Times New Roman"/>
              </a:rPr>
              <a:t>Step2: Remember the library directory is /</a:t>
            </a:r>
            <a:r>
              <a:rPr lang="en-US" altLang="zh-TW" kern="100" dirty="0" err="1">
                <a:latin typeface="Times New Roman"/>
                <a:ea typeface="新細明體"/>
                <a:cs typeface="Times New Roman"/>
              </a:rPr>
              <a:t>usr</a:t>
            </a:r>
            <a:r>
              <a:rPr lang="en-US" altLang="zh-TW" kern="100" dirty="0">
                <a:latin typeface="Times New Roman"/>
                <a:ea typeface="新細明體"/>
                <a:cs typeface="Times New Roman"/>
              </a:rPr>
              <a:t>/local/lib</a:t>
            </a:r>
            <a:endParaRPr lang="zh-TW" altLang="zh-TW" kern="100" dirty="0">
              <a:latin typeface="Calibri"/>
              <a:ea typeface="新細明體"/>
              <a:cs typeface="Times New Roman"/>
            </a:endParaRPr>
          </a:p>
          <a:p>
            <a:pPr marL="457200" lvl="1" indent="0">
              <a:buNone/>
            </a:pPr>
            <a:r>
              <a:rPr lang="en-US" altLang="zh-TW" dirty="0" smtClean="0">
                <a:latin typeface="Times New Roman"/>
                <a:ea typeface="新細明體"/>
                <a:cs typeface="Times New Roman"/>
              </a:rPr>
              <a:t>	</a:t>
            </a:r>
            <a:r>
              <a:rPr lang="en-US" altLang="zh-TW" dirty="0" err="1" smtClean="0">
                <a:latin typeface="Times New Roman"/>
                <a:ea typeface="新細明體"/>
                <a:cs typeface="Times New Roman"/>
              </a:rPr>
              <a:t>Pkg</a:t>
            </a:r>
            <a:r>
              <a:rPr lang="en-US" altLang="zh-TW" dirty="0" err="1">
                <a:latin typeface="Times New Roman"/>
                <a:ea typeface="新細明體"/>
                <a:cs typeface="Times New Roman"/>
              </a:rPr>
              <a:t>-config</a:t>
            </a:r>
            <a:r>
              <a:rPr lang="en-US" altLang="zh-TW" dirty="0">
                <a:latin typeface="Times New Roman"/>
                <a:ea typeface="新細明體"/>
                <a:cs typeface="Times New Roman"/>
              </a:rPr>
              <a:t> also on the /</a:t>
            </a:r>
            <a:r>
              <a:rPr lang="en-US" altLang="zh-TW" dirty="0" err="1">
                <a:latin typeface="Times New Roman"/>
                <a:ea typeface="新細明體"/>
                <a:cs typeface="Times New Roman"/>
              </a:rPr>
              <a:t>usr</a:t>
            </a:r>
            <a:r>
              <a:rPr lang="en-US" altLang="zh-TW" dirty="0">
                <a:latin typeface="Times New Roman"/>
                <a:ea typeface="新細明體"/>
                <a:cs typeface="Times New Roman"/>
              </a:rPr>
              <a:t>/local/lib directory</a:t>
            </a:r>
            <a:r>
              <a:rPr lang="zh-TW" altLang="zh-TW" dirty="0"/>
              <a:t> </a:t>
            </a:r>
            <a:endParaRPr lang="en-US" altLang="zh-TW" dirty="0" smtClean="0"/>
          </a:p>
          <a:p>
            <a:r>
              <a:rPr lang="en-US" altLang="zh-TW" dirty="0">
                <a:latin typeface="Times New Roman"/>
                <a:ea typeface="新細明體"/>
                <a:cs typeface="Times New Roman"/>
              </a:rPr>
              <a:t>Step3: </a:t>
            </a:r>
            <a:r>
              <a:rPr lang="en-US" altLang="zh-TW" dirty="0">
                <a:solidFill>
                  <a:srgbClr val="000000"/>
                </a:solidFill>
                <a:latin typeface="Times New Roman"/>
                <a:ea typeface="新細明體"/>
                <a:cs typeface="Times New Roman"/>
              </a:rPr>
              <a:t>Add the command to your .</a:t>
            </a:r>
            <a:r>
              <a:rPr lang="en-US" altLang="zh-TW" dirty="0" err="1">
                <a:solidFill>
                  <a:srgbClr val="000000"/>
                </a:solidFill>
                <a:latin typeface="Times New Roman"/>
                <a:ea typeface="新細明體"/>
                <a:cs typeface="Times New Roman"/>
              </a:rPr>
              <a:t>bashrc</a:t>
            </a:r>
            <a:r>
              <a:rPr lang="en-US" altLang="zh-TW" dirty="0">
                <a:solidFill>
                  <a:srgbClr val="000000"/>
                </a:solidFill>
                <a:latin typeface="Times New Roman"/>
                <a:ea typeface="新細明體"/>
                <a:cs typeface="Times New Roman"/>
              </a:rPr>
              <a:t> file so that you don’t have to enter every time your start a new terminal</a:t>
            </a:r>
            <a:r>
              <a:rPr lang="zh-TW" altLang="zh-TW" dirty="0"/>
              <a:t> </a:t>
            </a:r>
            <a:endParaRPr lang="zh-TW" altLang="zh-TW" kern="100" dirty="0" smtClean="0">
              <a:latin typeface="Calibri"/>
              <a:ea typeface="新細明體"/>
              <a:cs typeface="Times New Roman"/>
            </a:endParaRPr>
          </a:p>
          <a:p>
            <a:pPr lvl="1"/>
            <a:endParaRPr lang="en-US" altLang="zh-TW" dirty="0" smtClean="0"/>
          </a:p>
          <a:p>
            <a:pPr marL="914400" lvl="2" indent="0">
              <a:buNone/>
            </a:pP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D8FEEC-27CA-4551-A4E8-28E792120C09}" type="slidenum">
              <a:rPr lang="en-US" altLang="zh-TW" smtClean="0"/>
              <a:pPr>
                <a:defRPr/>
              </a:pPr>
              <a:t>38</a:t>
            </a:fld>
            <a:endParaRPr lang="en-US" altLang="zh-TW"/>
          </a:p>
        </p:txBody>
      </p:sp>
      <p:pic>
        <p:nvPicPr>
          <p:cNvPr id="5" name="圖片 4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8751" y="4351531"/>
            <a:ext cx="6282408" cy="128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1993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OpenCV</a:t>
            </a:r>
            <a:r>
              <a:rPr lang="zh-TW" altLang="en-US" dirty="0"/>
              <a:t>安裝教學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en-US" altLang="zh-TW" kern="100" dirty="0">
                <a:latin typeface="Times New Roman"/>
                <a:ea typeface="新細明體"/>
                <a:cs typeface="Times New Roman"/>
              </a:rPr>
              <a:t>Step4: </a:t>
            </a:r>
            <a:endParaRPr lang="zh-TW" altLang="zh-TW" kern="100" dirty="0">
              <a:latin typeface="Calibri"/>
              <a:ea typeface="新細明體"/>
              <a:cs typeface="Times New Roman"/>
            </a:endParaRPr>
          </a:p>
          <a:p>
            <a:pPr marL="457200" lvl="1" indent="0">
              <a:buNone/>
            </a:pPr>
            <a:r>
              <a:rPr lang="en-US" altLang="zh-TW" dirty="0" smtClean="0">
                <a:solidFill>
                  <a:srgbClr val="000000"/>
                </a:solidFill>
                <a:latin typeface="Times New Roman"/>
                <a:ea typeface="新細明體"/>
                <a:cs typeface="Times New Roman"/>
              </a:rPr>
              <a:t>Alternatively</a:t>
            </a:r>
            <a:r>
              <a:rPr lang="en-US" altLang="zh-TW" dirty="0">
                <a:solidFill>
                  <a:srgbClr val="000000"/>
                </a:solidFill>
                <a:latin typeface="Times New Roman"/>
                <a:ea typeface="新細明體"/>
                <a:cs typeface="Times New Roman"/>
              </a:rPr>
              <a:t>, you can configure the system wide library search path. Using your favorite editor, add a single line containing the text </a:t>
            </a:r>
            <a:r>
              <a:rPr lang="en-US" altLang="zh-TW" dirty="0">
                <a:solidFill>
                  <a:srgbClr val="000000"/>
                </a:solidFill>
                <a:latin typeface="Times New Roman"/>
                <a:cs typeface="Times New Roman"/>
              </a:rPr>
              <a:t>/</a:t>
            </a:r>
            <a:r>
              <a:rPr lang="en-US" altLang="zh-TW" dirty="0" err="1">
                <a:solidFill>
                  <a:srgbClr val="000000"/>
                </a:solidFill>
                <a:latin typeface="Times New Roman"/>
                <a:cs typeface="Times New Roman"/>
              </a:rPr>
              <a:t>usr</a:t>
            </a:r>
            <a:r>
              <a:rPr lang="en-US" altLang="zh-TW" dirty="0">
                <a:solidFill>
                  <a:srgbClr val="000000"/>
                </a:solidFill>
                <a:latin typeface="Times New Roman"/>
                <a:cs typeface="Times New Roman"/>
              </a:rPr>
              <a:t>/local/lib</a:t>
            </a:r>
            <a:r>
              <a:rPr lang="en-US" altLang="zh-TW" dirty="0">
                <a:solidFill>
                  <a:srgbClr val="000000"/>
                </a:solidFill>
                <a:latin typeface="Times New Roman"/>
                <a:ea typeface="新細明體"/>
                <a:cs typeface="Times New Roman"/>
              </a:rPr>
              <a:t> to the end of a file named</a:t>
            </a:r>
            <a:r>
              <a:rPr lang="en-US" altLang="zh-TW" dirty="0">
                <a:solidFill>
                  <a:srgbClr val="000000"/>
                </a:solidFill>
                <a:latin typeface="Times New Roman"/>
                <a:cs typeface="Times New Roman"/>
              </a:rPr>
              <a:t>/</a:t>
            </a:r>
            <a:r>
              <a:rPr lang="en-US" altLang="zh-TW" dirty="0" err="1">
                <a:solidFill>
                  <a:srgbClr val="000000"/>
                </a:solidFill>
                <a:latin typeface="Times New Roman"/>
                <a:cs typeface="Times New Roman"/>
              </a:rPr>
              <a:t>etc</a:t>
            </a:r>
            <a:r>
              <a:rPr lang="en-US" altLang="zh-TW" dirty="0">
                <a:solidFill>
                  <a:srgbClr val="000000"/>
                </a:solidFill>
                <a:latin typeface="Times New Roman"/>
                <a:cs typeface="Times New Roman"/>
              </a:rPr>
              <a:t>/</a:t>
            </a:r>
            <a:r>
              <a:rPr lang="en-US" altLang="zh-TW" dirty="0" err="1">
                <a:solidFill>
                  <a:srgbClr val="000000"/>
                </a:solidFill>
                <a:latin typeface="Times New Roman"/>
                <a:cs typeface="Times New Roman"/>
              </a:rPr>
              <a:t>ld.so.conf.d</a:t>
            </a:r>
            <a:r>
              <a:rPr lang="en-US" altLang="zh-TW" dirty="0">
                <a:solidFill>
                  <a:srgbClr val="000000"/>
                </a:solidFill>
                <a:latin typeface="Times New Roman"/>
                <a:cs typeface="Times New Roman"/>
              </a:rPr>
              <a:t>/</a:t>
            </a:r>
            <a:r>
              <a:rPr lang="en-US" altLang="zh-TW" dirty="0" err="1">
                <a:solidFill>
                  <a:srgbClr val="000000"/>
                </a:solidFill>
                <a:latin typeface="Times New Roman"/>
                <a:cs typeface="Times New Roman"/>
              </a:rPr>
              <a:t>opencv.conf</a:t>
            </a:r>
            <a:r>
              <a:rPr lang="en-US" altLang="zh-TW" dirty="0">
                <a:solidFill>
                  <a:srgbClr val="000000"/>
                </a:solidFill>
                <a:latin typeface="Times New Roman"/>
                <a:ea typeface="新細明體"/>
                <a:cs typeface="Times New Roman"/>
              </a:rPr>
              <a:t>. In the standard Ubuntu install, the </a:t>
            </a:r>
            <a:r>
              <a:rPr lang="en-US" altLang="zh-TW" dirty="0" err="1">
                <a:solidFill>
                  <a:srgbClr val="000000"/>
                </a:solidFill>
                <a:latin typeface="Times New Roman"/>
                <a:ea typeface="新細明體"/>
                <a:cs typeface="Times New Roman"/>
              </a:rPr>
              <a:t>opencv.conf</a:t>
            </a:r>
            <a:r>
              <a:rPr lang="en-US" altLang="zh-TW" dirty="0">
                <a:solidFill>
                  <a:srgbClr val="000000"/>
                </a:solidFill>
                <a:latin typeface="Times New Roman"/>
                <a:ea typeface="新細明體"/>
                <a:cs typeface="Times New Roman"/>
              </a:rPr>
              <a:t> file does not exist; you need to create it. Using vi, for example, enter the following commands:</a:t>
            </a:r>
            <a:r>
              <a:rPr lang="zh-TW" altLang="zh-TW" dirty="0"/>
              <a:t> 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D8FEEC-27CA-4551-A4E8-28E792120C09}" type="slidenum">
              <a:rPr lang="en-US" altLang="zh-TW" smtClean="0"/>
              <a:pPr>
                <a:defRPr/>
              </a:pPr>
              <a:t>39</a:t>
            </a:fld>
            <a:endParaRPr lang="en-US" altLang="zh-TW"/>
          </a:p>
        </p:txBody>
      </p:sp>
      <p:pic>
        <p:nvPicPr>
          <p:cNvPr id="5" name="圖片 4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893" y="3729980"/>
            <a:ext cx="6599898" cy="243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80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zh-TW" altLang="en-US" dirty="0" smtClean="0"/>
              <a:t>影像基本概念－影像的組成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Digital Image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Intensity Resolution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D5FB18-AA3B-4EEE-A603-8C05C59CD689}" type="slidenum">
              <a:rPr lang="en-US" altLang="zh-TW" smtClean="0"/>
              <a:pPr>
                <a:defRPr/>
              </a:pPr>
              <a:t>4</a:t>
            </a:fld>
            <a:endParaRPr lang="en-US" altLang="zh-TW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68" y="1378280"/>
            <a:ext cx="3344074" cy="1934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95" y="3986955"/>
            <a:ext cx="4109976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371" y="3986955"/>
            <a:ext cx="4488873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9281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OpenCV</a:t>
            </a:r>
            <a:r>
              <a:rPr lang="zh-TW" altLang="en-US" dirty="0"/>
              <a:t>安裝教學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Times New Roman"/>
                <a:ea typeface="新細明體"/>
                <a:cs typeface="Times New Roman"/>
              </a:rPr>
              <a:t>Step5 :</a:t>
            </a:r>
            <a:r>
              <a:rPr lang="en-US" altLang="zh-TW" dirty="0">
                <a:solidFill>
                  <a:srgbClr val="000000"/>
                </a:solidFill>
                <a:latin typeface="Times New Roman"/>
                <a:ea typeface="新細明體"/>
                <a:cs typeface="Times New Roman"/>
              </a:rPr>
              <a:t> After editing the </a:t>
            </a:r>
            <a:r>
              <a:rPr lang="en-US" altLang="zh-TW" dirty="0" err="1">
                <a:solidFill>
                  <a:srgbClr val="000000"/>
                </a:solidFill>
                <a:latin typeface="Times New Roman"/>
                <a:ea typeface="新細明體"/>
                <a:cs typeface="Times New Roman"/>
              </a:rPr>
              <a:t>opencv.conf</a:t>
            </a:r>
            <a:r>
              <a:rPr lang="en-US" altLang="zh-TW" dirty="0">
                <a:solidFill>
                  <a:srgbClr val="000000"/>
                </a:solidFill>
                <a:latin typeface="Times New Roman"/>
                <a:ea typeface="新細明體"/>
                <a:cs typeface="Times New Roman"/>
              </a:rPr>
              <a:t> file, enter the following command:</a:t>
            </a:r>
            <a:r>
              <a:rPr lang="zh-TW" altLang="zh-TW" dirty="0"/>
              <a:t> </a:t>
            </a:r>
            <a:endParaRPr lang="en-US" altLang="zh-TW" dirty="0" smtClean="0"/>
          </a:p>
          <a:p>
            <a:endParaRPr kumimoji="1" lang="en-US" altLang="zh-TW" dirty="0"/>
          </a:p>
          <a:p>
            <a:endParaRPr lang="en-US" altLang="zh-TW" dirty="0" smtClean="0"/>
          </a:p>
          <a:p>
            <a:endParaRPr kumimoji="1" lang="en-US" altLang="zh-TW" dirty="0"/>
          </a:p>
          <a:p>
            <a:r>
              <a:rPr lang="en-US" altLang="zh-TW" kern="100" dirty="0">
                <a:latin typeface="Times New Roman"/>
                <a:ea typeface="新細明體"/>
                <a:cs typeface="Times New Roman"/>
              </a:rPr>
              <a:t>Step6: </a:t>
            </a:r>
            <a:r>
              <a:rPr lang="en-US" altLang="zh-TW" kern="100" dirty="0">
                <a:solidFill>
                  <a:srgbClr val="000000"/>
                </a:solidFill>
                <a:latin typeface="Times New Roman"/>
                <a:ea typeface="新細明體"/>
                <a:cs typeface="Times New Roman"/>
              </a:rPr>
              <a:t>Using your favorite editor, add the following two lines to the end of /</a:t>
            </a:r>
            <a:r>
              <a:rPr lang="en-US" altLang="zh-TW" kern="100" dirty="0" err="1">
                <a:solidFill>
                  <a:srgbClr val="000000"/>
                </a:solidFill>
                <a:latin typeface="Times New Roman"/>
                <a:ea typeface="新細明體"/>
                <a:cs typeface="Times New Roman"/>
              </a:rPr>
              <a:t>etc</a:t>
            </a:r>
            <a:r>
              <a:rPr lang="en-US" altLang="zh-TW" kern="100" dirty="0">
                <a:solidFill>
                  <a:srgbClr val="000000"/>
                </a:solidFill>
                <a:latin typeface="Times New Roman"/>
                <a:ea typeface="新細明體"/>
                <a:cs typeface="Times New Roman"/>
              </a:rPr>
              <a:t>/</a:t>
            </a:r>
            <a:r>
              <a:rPr lang="en-US" altLang="zh-TW" kern="100" dirty="0" err="1">
                <a:solidFill>
                  <a:srgbClr val="000000"/>
                </a:solidFill>
                <a:latin typeface="Times New Roman"/>
                <a:ea typeface="新細明體"/>
                <a:cs typeface="Times New Roman"/>
              </a:rPr>
              <a:t>bash.bashrc</a:t>
            </a:r>
            <a:r>
              <a:rPr lang="en-US" altLang="zh-TW" kern="100" dirty="0">
                <a:solidFill>
                  <a:srgbClr val="000000"/>
                </a:solidFill>
                <a:latin typeface="Times New Roman"/>
                <a:ea typeface="新細明體"/>
                <a:cs typeface="Times New Roman"/>
              </a:rPr>
              <a:t>:</a:t>
            </a:r>
            <a:endParaRPr lang="zh-TW" altLang="zh-TW" kern="100" dirty="0">
              <a:latin typeface="Calibri"/>
              <a:ea typeface="新細明體"/>
              <a:cs typeface="Times New Roman"/>
            </a:endParaRP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D8FEEC-27CA-4551-A4E8-28E792120C09}" type="slidenum">
              <a:rPr lang="en-US" altLang="zh-TW" smtClean="0"/>
              <a:pPr>
                <a:defRPr/>
              </a:pPr>
              <a:t>40</a:t>
            </a:fld>
            <a:endParaRPr lang="en-US" altLang="zh-TW"/>
          </a:p>
        </p:txBody>
      </p:sp>
      <p:pic>
        <p:nvPicPr>
          <p:cNvPr id="5" name="圖片 4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0509" y="1861290"/>
            <a:ext cx="6082507" cy="984207"/>
          </a:xfrm>
          <a:prstGeom prst="rect">
            <a:avLst/>
          </a:prstGeom>
        </p:spPr>
      </p:pic>
      <p:pic>
        <p:nvPicPr>
          <p:cNvPr id="6" name="圖片 5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5232" y="3851409"/>
            <a:ext cx="6294168" cy="151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3010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OpenCV</a:t>
            </a:r>
            <a:r>
              <a:rPr lang="zh-TW" altLang="en-US" dirty="0"/>
              <a:t>安裝教學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Times New Roman"/>
                <a:ea typeface="新細明體"/>
                <a:cs typeface="Times New Roman"/>
              </a:rPr>
              <a:t>Step7: </a:t>
            </a:r>
            <a:r>
              <a:rPr lang="en-US" altLang="zh-TW" dirty="0">
                <a:solidFill>
                  <a:srgbClr val="000000"/>
                </a:solidFill>
                <a:latin typeface="Times New Roman"/>
                <a:ea typeface="新細明體"/>
                <a:cs typeface="Times New Roman"/>
              </a:rPr>
              <a:t>After completing the previous steps, your system should be ready to compile code that uses the </a:t>
            </a:r>
            <a:r>
              <a:rPr lang="en-US" altLang="zh-TW" dirty="0" err="1">
                <a:solidFill>
                  <a:srgbClr val="000000"/>
                </a:solidFill>
                <a:latin typeface="Times New Roman"/>
                <a:ea typeface="新細明體"/>
                <a:cs typeface="Times New Roman"/>
              </a:rPr>
              <a:t>OpenCV</a:t>
            </a:r>
            <a:r>
              <a:rPr lang="en-US" altLang="zh-TW" dirty="0">
                <a:solidFill>
                  <a:srgbClr val="000000"/>
                </a:solidFill>
                <a:latin typeface="Times New Roman"/>
                <a:ea typeface="新細明體"/>
                <a:cs typeface="Times New Roman"/>
              </a:rPr>
              <a:t> libraries. The following example shows one way to compile code for </a:t>
            </a:r>
            <a:r>
              <a:rPr lang="en-US" altLang="zh-TW" dirty="0" err="1">
                <a:solidFill>
                  <a:srgbClr val="000000"/>
                </a:solidFill>
                <a:latin typeface="Times New Roman"/>
                <a:ea typeface="新細明體"/>
                <a:cs typeface="Times New Roman"/>
              </a:rPr>
              <a:t>OpenCV</a:t>
            </a:r>
            <a:r>
              <a:rPr lang="en-US" altLang="zh-TW" dirty="0">
                <a:solidFill>
                  <a:srgbClr val="000000"/>
                </a:solidFill>
                <a:latin typeface="Times New Roman"/>
                <a:ea typeface="新細明體"/>
                <a:cs typeface="Times New Roman"/>
              </a:rPr>
              <a:t>:</a:t>
            </a:r>
            <a:r>
              <a:rPr lang="zh-TW" altLang="zh-TW" dirty="0"/>
              <a:t> 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D8FEEC-27CA-4551-A4E8-28E792120C09}" type="slidenum">
              <a:rPr lang="en-US" altLang="zh-TW" smtClean="0"/>
              <a:pPr>
                <a:defRPr/>
              </a:pPr>
              <a:t>41</a:t>
            </a:fld>
            <a:endParaRPr lang="en-US" altLang="zh-TW"/>
          </a:p>
        </p:txBody>
      </p:sp>
      <p:pic>
        <p:nvPicPr>
          <p:cNvPr id="5" name="圖片 4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7642" y="2453734"/>
            <a:ext cx="7881618" cy="148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493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OpenCV</a:t>
            </a:r>
            <a:r>
              <a:rPr lang="zh-TW" altLang="en-US" dirty="0"/>
              <a:t>安裝教學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4800" indent="0">
              <a:spcAft>
                <a:spcPts val="0"/>
              </a:spcAft>
              <a:buNone/>
            </a:pPr>
            <a:r>
              <a:rPr lang="en-US" altLang="zh-TW" kern="100" dirty="0">
                <a:latin typeface="Times New Roman"/>
                <a:ea typeface="新細明體"/>
                <a:cs typeface="Times New Roman"/>
              </a:rPr>
              <a:t>NOTE: Because this compile code is so long , maybe you can trying two method reduce.</a:t>
            </a:r>
            <a:endParaRPr lang="zh-TW" altLang="zh-TW" kern="100" dirty="0">
              <a:latin typeface="Calibri"/>
              <a:ea typeface="新細明體"/>
              <a:cs typeface="Times New Roman"/>
            </a:endParaRPr>
          </a:p>
          <a:p>
            <a:pPr marL="0" lvl="0" indent="0">
              <a:spcAft>
                <a:spcPts val="0"/>
              </a:spcAft>
              <a:buNone/>
            </a:pPr>
            <a:r>
              <a:rPr lang="en-US" altLang="zh-TW" kern="100" dirty="0" smtClean="0">
                <a:latin typeface="Times New Roman"/>
                <a:ea typeface="新細明體"/>
                <a:cs typeface="Times New Roman"/>
              </a:rPr>
              <a:t>1.You </a:t>
            </a:r>
            <a:r>
              <a:rPr lang="en-US" altLang="zh-TW" kern="100" dirty="0">
                <a:latin typeface="Times New Roman"/>
                <a:ea typeface="新細明體"/>
                <a:cs typeface="Times New Roman"/>
              </a:rPr>
              <a:t>can write this compile code in the script file </a:t>
            </a:r>
            <a:r>
              <a:rPr lang="en-US" altLang="zh-TW" kern="100" dirty="0">
                <a:latin typeface="Times New Roman"/>
                <a:ea typeface="新細明體"/>
                <a:cs typeface="Times New Roman"/>
                <a:sym typeface="Wingdings"/>
              </a:rPr>
              <a:t></a:t>
            </a:r>
            <a:r>
              <a:rPr lang="en-US" altLang="zh-TW" kern="100" dirty="0">
                <a:latin typeface="Times New Roman"/>
                <a:ea typeface="新細明體"/>
                <a:cs typeface="Times New Roman"/>
              </a:rPr>
              <a:t> </a:t>
            </a:r>
            <a:r>
              <a:rPr lang="en-US" altLang="zh-TW" kern="100" dirty="0">
                <a:solidFill>
                  <a:srgbClr val="FF0000"/>
                </a:solidFill>
                <a:latin typeface="Times New Roman"/>
                <a:ea typeface="新細明體"/>
                <a:cs typeface="Times New Roman"/>
              </a:rPr>
              <a:t>Compile_OpenCV_2_4_2.sh</a:t>
            </a:r>
            <a:endParaRPr lang="zh-TW" altLang="zh-TW" kern="100" dirty="0">
              <a:latin typeface="Calibri"/>
              <a:ea typeface="新細明體"/>
              <a:cs typeface="Times New Roman"/>
            </a:endParaRPr>
          </a:p>
          <a:p>
            <a:pPr marL="229870" indent="0">
              <a:spcAft>
                <a:spcPts val="0"/>
              </a:spcAft>
              <a:buNone/>
            </a:pPr>
            <a:r>
              <a:rPr lang="en-US" altLang="zh-TW" kern="100" dirty="0">
                <a:latin typeface="Times New Roman"/>
                <a:ea typeface="新細明體"/>
                <a:cs typeface="Times New Roman"/>
              </a:rPr>
              <a:t>(I using this method).</a:t>
            </a:r>
            <a:endParaRPr lang="zh-TW" altLang="zh-TW" kern="100" dirty="0">
              <a:latin typeface="Calibri"/>
              <a:ea typeface="新細明體"/>
              <a:cs typeface="Times New Roman"/>
            </a:endParaRPr>
          </a:p>
          <a:p>
            <a:pPr marL="229870" indent="0">
              <a:spcAft>
                <a:spcPts val="0"/>
              </a:spcAft>
              <a:buNone/>
            </a:pPr>
            <a:endParaRPr lang="zh-TW" altLang="zh-TW" kern="100" dirty="0">
              <a:latin typeface="Calibri"/>
              <a:ea typeface="新細明體"/>
              <a:cs typeface="Times New Roman"/>
            </a:endParaRPr>
          </a:p>
          <a:p>
            <a:pPr marL="0" lvl="0" indent="0">
              <a:spcAft>
                <a:spcPts val="0"/>
              </a:spcAft>
              <a:buNone/>
            </a:pPr>
            <a:r>
              <a:rPr lang="en-US" altLang="zh-TW" kern="100" dirty="0" smtClean="0">
                <a:latin typeface="Times New Roman"/>
                <a:ea typeface="新細明體"/>
                <a:cs typeface="Times New Roman"/>
              </a:rPr>
              <a:t>2.You </a:t>
            </a:r>
            <a:r>
              <a:rPr lang="en-US" altLang="zh-TW" kern="100" dirty="0">
                <a:latin typeface="Times New Roman"/>
                <a:ea typeface="新細明體"/>
                <a:cs typeface="Times New Roman"/>
              </a:rPr>
              <a:t>can using the “alias” technique in the ~/.</a:t>
            </a:r>
            <a:r>
              <a:rPr lang="en-US" altLang="zh-TW" kern="100" dirty="0" err="1">
                <a:latin typeface="Times New Roman"/>
                <a:ea typeface="新細明體"/>
                <a:cs typeface="Times New Roman"/>
              </a:rPr>
              <a:t>bashrc</a:t>
            </a:r>
            <a:r>
              <a:rPr lang="en-US" altLang="zh-TW" kern="100" dirty="0">
                <a:latin typeface="Times New Roman"/>
                <a:ea typeface="新細明體"/>
                <a:cs typeface="Times New Roman"/>
              </a:rPr>
              <a:t> , such as </a:t>
            </a:r>
            <a:endParaRPr lang="zh-TW" altLang="zh-TW" kern="100" dirty="0">
              <a:latin typeface="Calibri"/>
              <a:ea typeface="新細明體"/>
              <a:cs typeface="Times New Roman"/>
            </a:endParaRPr>
          </a:p>
          <a:p>
            <a:pPr marL="704850" indent="-400050">
              <a:spcAft>
                <a:spcPts val="0"/>
              </a:spcAft>
            </a:pPr>
            <a:r>
              <a:rPr lang="en-US" altLang="zh-TW" kern="100" dirty="0">
                <a:solidFill>
                  <a:srgbClr val="FF0000"/>
                </a:solidFill>
                <a:latin typeface="Times New Roman"/>
                <a:ea typeface="新細明體"/>
                <a:cs typeface="Times New Roman"/>
              </a:rPr>
              <a:t>alias </a:t>
            </a:r>
            <a:r>
              <a:rPr lang="en-US" altLang="zh-TW" kern="100" dirty="0" err="1">
                <a:solidFill>
                  <a:srgbClr val="FF0000"/>
                </a:solidFill>
                <a:latin typeface="Times New Roman"/>
                <a:ea typeface="新細明體"/>
                <a:cs typeface="Times New Roman"/>
              </a:rPr>
              <a:t>gcv</a:t>
            </a:r>
            <a:r>
              <a:rPr lang="en-US" altLang="zh-TW" kern="100" dirty="0">
                <a:solidFill>
                  <a:srgbClr val="FF0000"/>
                </a:solidFill>
                <a:latin typeface="Times New Roman"/>
                <a:ea typeface="新細明體"/>
                <a:cs typeface="Times New Roman"/>
              </a:rPr>
              <a:t> = “g++ `</a:t>
            </a:r>
            <a:r>
              <a:rPr lang="en-US" altLang="zh-TW" kern="100" dirty="0" err="1">
                <a:solidFill>
                  <a:srgbClr val="FF0000"/>
                </a:solidFill>
                <a:latin typeface="Times New Roman"/>
                <a:ea typeface="新細明體"/>
                <a:cs typeface="Times New Roman"/>
              </a:rPr>
              <a:t>pkg-config</a:t>
            </a:r>
            <a:r>
              <a:rPr lang="en-US" altLang="zh-TW" kern="100" dirty="0">
                <a:solidFill>
                  <a:srgbClr val="FF0000"/>
                </a:solidFill>
                <a:latin typeface="Times New Roman"/>
                <a:ea typeface="新細明體"/>
                <a:cs typeface="Times New Roman"/>
              </a:rPr>
              <a:t> </a:t>
            </a:r>
            <a:r>
              <a:rPr lang="en-US" altLang="zh-TW" kern="100" dirty="0" err="1">
                <a:solidFill>
                  <a:srgbClr val="FF0000"/>
                </a:solidFill>
                <a:latin typeface="Times New Roman"/>
                <a:ea typeface="新細明體"/>
                <a:cs typeface="Times New Roman"/>
              </a:rPr>
              <a:t>opencv</a:t>
            </a:r>
            <a:r>
              <a:rPr lang="en-US" altLang="zh-TW" kern="100" dirty="0">
                <a:solidFill>
                  <a:srgbClr val="FF0000"/>
                </a:solidFill>
                <a:latin typeface="Times New Roman"/>
                <a:ea typeface="新細明體"/>
                <a:cs typeface="Times New Roman"/>
              </a:rPr>
              <a:t> --</a:t>
            </a:r>
            <a:r>
              <a:rPr lang="en-US" altLang="zh-TW" kern="100" dirty="0" err="1">
                <a:solidFill>
                  <a:srgbClr val="FF0000"/>
                </a:solidFill>
                <a:latin typeface="Times New Roman"/>
                <a:ea typeface="新細明體"/>
                <a:cs typeface="Times New Roman"/>
              </a:rPr>
              <a:t>cflags</a:t>
            </a:r>
            <a:r>
              <a:rPr lang="en-US" altLang="zh-TW" kern="100" dirty="0">
                <a:solidFill>
                  <a:srgbClr val="FF0000"/>
                </a:solidFill>
                <a:latin typeface="Times New Roman"/>
                <a:ea typeface="新細明體"/>
                <a:cs typeface="Times New Roman"/>
              </a:rPr>
              <a:t>` `</a:t>
            </a:r>
            <a:r>
              <a:rPr lang="en-US" altLang="zh-TW" kern="100" dirty="0" err="1">
                <a:solidFill>
                  <a:srgbClr val="FF0000"/>
                </a:solidFill>
                <a:latin typeface="Times New Roman"/>
                <a:ea typeface="新細明體"/>
                <a:cs typeface="Times New Roman"/>
              </a:rPr>
              <a:t>pkg-config</a:t>
            </a:r>
            <a:r>
              <a:rPr lang="en-US" altLang="zh-TW" kern="100" dirty="0">
                <a:solidFill>
                  <a:srgbClr val="FF0000"/>
                </a:solidFill>
                <a:latin typeface="Times New Roman"/>
                <a:ea typeface="新細明體"/>
                <a:cs typeface="Times New Roman"/>
              </a:rPr>
              <a:t> </a:t>
            </a:r>
            <a:r>
              <a:rPr lang="en-US" altLang="zh-TW" kern="100" dirty="0" err="1">
                <a:solidFill>
                  <a:srgbClr val="FF0000"/>
                </a:solidFill>
                <a:latin typeface="Times New Roman"/>
                <a:ea typeface="新細明體"/>
                <a:cs typeface="Times New Roman"/>
              </a:rPr>
              <a:t>opencv</a:t>
            </a:r>
            <a:r>
              <a:rPr lang="en-US" altLang="zh-TW" kern="100" dirty="0">
                <a:solidFill>
                  <a:srgbClr val="FF0000"/>
                </a:solidFill>
                <a:latin typeface="Times New Roman"/>
                <a:ea typeface="新細明體"/>
                <a:cs typeface="Times New Roman"/>
              </a:rPr>
              <a:t> --libs`”</a:t>
            </a:r>
            <a:endParaRPr lang="zh-TW" altLang="zh-TW" kern="100" dirty="0">
              <a:latin typeface="Calibri"/>
              <a:ea typeface="新細明體"/>
              <a:cs typeface="Times New Roman"/>
            </a:endParaRPr>
          </a:p>
          <a:p>
            <a:pPr marL="704850" indent="-400050">
              <a:spcAft>
                <a:spcPts val="0"/>
              </a:spcAft>
            </a:pPr>
            <a:r>
              <a:rPr lang="en-US" altLang="zh-TW" kern="100" dirty="0">
                <a:latin typeface="Times New Roman"/>
                <a:ea typeface="新細明體"/>
                <a:cs typeface="Times New Roman"/>
              </a:rPr>
              <a:t>(but my ubumtu12.04 cannot success using </a:t>
            </a:r>
            <a:r>
              <a:rPr lang="en-US" altLang="zh-TW" kern="100" dirty="0" err="1">
                <a:latin typeface="Times New Roman"/>
                <a:ea typeface="新細明體"/>
                <a:cs typeface="Times New Roman"/>
              </a:rPr>
              <a:t>gcv</a:t>
            </a:r>
            <a:r>
              <a:rPr lang="en-US" altLang="zh-TW" kern="100" dirty="0">
                <a:latin typeface="Times New Roman"/>
                <a:ea typeface="新細明體"/>
                <a:cs typeface="Times New Roman"/>
              </a:rPr>
              <a:t> compile the </a:t>
            </a:r>
            <a:r>
              <a:rPr lang="en-US" altLang="zh-TW" kern="100" dirty="0" err="1">
                <a:latin typeface="Times New Roman"/>
                <a:ea typeface="新細明體"/>
                <a:cs typeface="Times New Roman"/>
              </a:rPr>
              <a:t>opencv</a:t>
            </a:r>
            <a:r>
              <a:rPr lang="en-US" altLang="zh-TW" kern="100" dirty="0">
                <a:latin typeface="Times New Roman"/>
                <a:ea typeface="新細明體"/>
                <a:cs typeface="Times New Roman"/>
              </a:rPr>
              <a:t> , </a:t>
            </a:r>
            <a:endParaRPr lang="zh-TW" altLang="zh-TW" kern="100" dirty="0">
              <a:latin typeface="Calibri"/>
              <a:ea typeface="新細明體"/>
              <a:cs typeface="Times New Roman"/>
            </a:endParaRPr>
          </a:p>
          <a:p>
            <a:pPr marL="714375" indent="-333375">
              <a:spcAft>
                <a:spcPts val="0"/>
              </a:spcAft>
            </a:pPr>
            <a:r>
              <a:rPr lang="en-US" altLang="zh-TW" kern="100" dirty="0">
                <a:latin typeface="Times New Roman"/>
                <a:ea typeface="新細明體"/>
                <a:cs typeface="Times New Roman"/>
              </a:rPr>
              <a:t>the system maybe cannot recognize “</a:t>
            </a:r>
            <a:r>
              <a:rPr lang="en-US" altLang="zh-TW" kern="100" dirty="0" err="1">
                <a:latin typeface="Times New Roman"/>
                <a:ea typeface="新細明體"/>
                <a:cs typeface="Times New Roman"/>
              </a:rPr>
              <a:t>pkg-config</a:t>
            </a:r>
            <a:r>
              <a:rPr lang="en-US" altLang="zh-TW" kern="100" dirty="0">
                <a:latin typeface="Times New Roman"/>
                <a:ea typeface="新細明體"/>
                <a:cs typeface="Times New Roman"/>
              </a:rPr>
              <a:t>” in this “alias” argument )</a:t>
            </a:r>
            <a:endParaRPr lang="zh-TW" altLang="zh-TW" kern="100" dirty="0">
              <a:latin typeface="Calibri"/>
              <a:ea typeface="新細明體"/>
              <a:cs typeface="Times New Roman"/>
            </a:endParaRPr>
          </a:p>
          <a:p>
            <a:pPr marL="714375" indent="-333375">
              <a:spcAft>
                <a:spcPts val="0"/>
              </a:spcAft>
            </a:pPr>
            <a:r>
              <a:rPr lang="en-US" altLang="zh-TW" kern="100" dirty="0">
                <a:latin typeface="Times New Roman"/>
                <a:ea typeface="新細明體"/>
                <a:cs typeface="Times New Roman"/>
              </a:rPr>
              <a:t> </a:t>
            </a:r>
            <a:endParaRPr lang="zh-TW" altLang="zh-TW" kern="100" dirty="0">
              <a:latin typeface="Calibri"/>
              <a:ea typeface="新細明體"/>
              <a:cs typeface="Times New Roman"/>
            </a:endParaRP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D8FEEC-27CA-4551-A4E8-28E792120C09}" type="slidenum">
              <a:rPr lang="en-US" altLang="zh-TW" smtClean="0"/>
              <a:pPr>
                <a:defRPr/>
              </a:pPr>
              <a:t>42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756425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Paper Review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39738" y="866775"/>
            <a:ext cx="8231296" cy="5332413"/>
          </a:xfrm>
        </p:spPr>
        <p:txBody>
          <a:bodyPr/>
          <a:lstStyle/>
          <a:p>
            <a:r>
              <a:rPr lang="en-US" altLang="zh-TW" dirty="0" smtClean="0"/>
              <a:t>Homework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450951-3023-4F3B-A731-CAC785A097F8}" type="slidenum">
              <a:rPr lang="en-US" altLang="zh-TW" smtClean="0"/>
              <a:pPr>
                <a:defRPr/>
              </a:pPr>
              <a:t>43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12582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Good Reference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UC Berkeley Computer Vision Group</a:t>
            </a:r>
          </a:p>
          <a:p>
            <a:pPr lvl="1"/>
            <a:r>
              <a:rPr lang="en-US" altLang="zh-TW" dirty="0" smtClean="0">
                <a:hlinkClick r:id="rId2"/>
              </a:rPr>
              <a:t>http://www.eecs.berkeley.edu/Research/Projects/CS/vision/</a:t>
            </a:r>
            <a:endParaRPr lang="en-US" altLang="zh-TW" dirty="0" smtClean="0"/>
          </a:p>
          <a:p>
            <a:r>
              <a:rPr lang="zh-TW" altLang="en-US" dirty="0" smtClean="0"/>
              <a:t>中央大學影像處理與虛擬實境實驗室</a:t>
            </a:r>
            <a:endParaRPr lang="en-US" altLang="zh-TW" dirty="0" smtClean="0"/>
          </a:p>
          <a:p>
            <a:pPr lvl="1"/>
            <a:r>
              <a:rPr lang="en-US" altLang="zh-TW" dirty="0" smtClean="0">
                <a:hlinkClick r:id="rId3"/>
              </a:rPr>
              <a:t>http://ip.csie.ncu.edu.tw/i09.htm</a:t>
            </a:r>
            <a:endParaRPr lang="en-US" altLang="zh-TW" dirty="0" smtClean="0"/>
          </a:p>
          <a:p>
            <a:r>
              <a:rPr lang="en-US" altLang="zh-TW" dirty="0" err="1" smtClean="0"/>
              <a:t>OpenCV</a:t>
            </a:r>
            <a:r>
              <a:rPr lang="zh-TW" altLang="en-US" dirty="0" smtClean="0"/>
              <a:t>安裝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4"/>
              </a:rPr>
              <a:t>http://www.ozbotz.org/opencv-installation</a:t>
            </a:r>
            <a:r>
              <a:rPr lang="en-US" altLang="zh-TW" dirty="0" smtClean="0">
                <a:hlinkClick r:id="rId4"/>
              </a:rPr>
              <a:t>/</a:t>
            </a:r>
            <a:endParaRPr lang="en-US" altLang="zh-TW" dirty="0" smtClean="0"/>
          </a:p>
          <a:p>
            <a:pPr lvl="1"/>
            <a:r>
              <a:rPr lang="en-US" altLang="zh-TW" u="sng" dirty="0">
                <a:latin typeface="Calibri"/>
                <a:ea typeface="新細明體"/>
                <a:cs typeface="Times New Roman"/>
                <a:hlinkClick r:id="rId5"/>
              </a:rPr>
              <a:t>https://github.com/DmitrySandalov/Install-OpenCV/blob/e398a3126e56e4c7e14ae3bcea01b64a6e28cbe8/Ubuntu/2.4/opencv2_4_2.sh</a:t>
            </a:r>
            <a:r>
              <a:rPr lang="zh-TW" altLang="zh-TW" dirty="0"/>
              <a:t> </a:t>
            </a:r>
            <a:endParaRPr lang="en-US" altLang="zh-TW" dirty="0" smtClean="0"/>
          </a:p>
          <a:p>
            <a:pPr lvl="1"/>
            <a:r>
              <a:rPr lang="en-US" altLang="zh-TW" u="sng" kern="100" dirty="0">
                <a:latin typeface="Calibri"/>
                <a:ea typeface="新細明體"/>
                <a:cs typeface="Times New Roman"/>
                <a:hlinkClick r:id="rId4"/>
              </a:rPr>
              <a:t>http://www.ozbotz.org/opencv-installation/</a:t>
            </a:r>
            <a:endParaRPr lang="zh-TW" altLang="zh-TW" kern="100" dirty="0">
              <a:latin typeface="Calibri"/>
              <a:ea typeface="新細明體"/>
              <a:cs typeface="Times New Roman"/>
            </a:endParaRPr>
          </a:p>
          <a:p>
            <a:pPr lvl="1"/>
            <a:endParaRPr lang="en-US" altLang="zh-TW" dirty="0" smtClean="0"/>
          </a:p>
          <a:p>
            <a:pPr marL="457200" lvl="1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D8FEEC-27CA-4551-A4E8-28E792120C09}" type="slidenum">
              <a:rPr lang="en-US" altLang="zh-TW" smtClean="0"/>
              <a:pPr>
                <a:defRPr/>
              </a:pPr>
              <a:t>44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71721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影像基本概念－處理 </a:t>
            </a:r>
            <a:r>
              <a:rPr lang="en-US" altLang="zh-TW" dirty="0" err="1" smtClean="0"/>
              <a:t>v.s</a:t>
            </a:r>
            <a:r>
              <a:rPr lang="zh-TW" altLang="en-US" dirty="0" smtClean="0"/>
              <a:t> 辨識</a:t>
            </a:r>
            <a:endParaRPr lang="zh-TW" altLang="en-US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3616560"/>
              </p:ext>
            </p:extLst>
          </p:nvPr>
        </p:nvGraphicFramePr>
        <p:xfrm>
          <a:off x="439738" y="866775"/>
          <a:ext cx="8302625" cy="5332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D8FEEC-27CA-4551-A4E8-28E792120C09}" type="slidenum">
              <a:rPr lang="en-US" altLang="zh-TW" smtClean="0"/>
              <a:pPr>
                <a:defRPr/>
              </a:pPr>
              <a:t>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70694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影像基本概念－處理 </a:t>
            </a:r>
            <a:r>
              <a:rPr lang="en-US" altLang="zh-TW" dirty="0" err="1" smtClean="0"/>
              <a:t>v.s</a:t>
            </a:r>
            <a:r>
              <a:rPr lang="zh-TW" altLang="en-US" dirty="0" smtClean="0"/>
              <a:t> 辨識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為什麼要先處理</a:t>
            </a:r>
            <a:r>
              <a:rPr lang="en-US" altLang="zh-TW" dirty="0" smtClean="0"/>
              <a:t>?</a:t>
            </a:r>
          </a:p>
          <a:p>
            <a:pPr lvl="1"/>
            <a:r>
              <a:rPr lang="zh-TW" altLang="en-US" dirty="0"/>
              <a:t>調整對比</a:t>
            </a:r>
            <a:r>
              <a:rPr lang="zh-TW" altLang="en-US" dirty="0" smtClean="0"/>
              <a:t>度</a:t>
            </a:r>
            <a:endParaRPr lang="en-US" altLang="zh-TW" dirty="0" smtClean="0"/>
          </a:p>
          <a:p>
            <a:pPr lvl="1"/>
            <a:r>
              <a:rPr lang="zh-TW" altLang="en-US" dirty="0"/>
              <a:t>去雜訊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減少資料量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D8FEEC-27CA-4551-A4E8-28E792120C09}" type="slidenum">
              <a:rPr lang="en-US" altLang="zh-TW" smtClean="0"/>
              <a:pPr>
                <a:defRPr/>
              </a:pPr>
              <a:t>6</a:t>
            </a:fld>
            <a:endParaRPr lang="en-US" altLang="zh-TW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381" y="1170585"/>
            <a:ext cx="1552575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456" y="1161060"/>
            <a:ext cx="1533525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5410013" y="2889184"/>
            <a:ext cx="3277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(a) </a:t>
            </a:r>
            <a:r>
              <a:rPr lang="zh-TW" altLang="en-US" sz="1600" dirty="0" smtClean="0">
                <a:latin typeface="微軟正黑體" pitchFamily="34" charset="-120"/>
                <a:ea typeface="微軟正黑體" pitchFamily="34" charset="-120"/>
              </a:rPr>
              <a:t>強化對比</a:t>
            </a:r>
            <a:endParaRPr lang="zh-TW" altLang="en-US" sz="1600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21" y="3361545"/>
            <a:ext cx="2053984" cy="207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748" y="3345595"/>
            <a:ext cx="2118198" cy="2085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字方塊 11"/>
          <p:cNvSpPr txBox="1"/>
          <p:nvPr/>
        </p:nvSpPr>
        <p:spPr>
          <a:xfrm>
            <a:off x="949328" y="5574908"/>
            <a:ext cx="3277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(b) 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去雜訊</a:t>
            </a:r>
          </a:p>
        </p:txBody>
      </p:sp>
      <p:pic>
        <p:nvPicPr>
          <p:cNvPr id="3994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139" y="3361545"/>
            <a:ext cx="3790023" cy="2070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字方塊 13"/>
          <p:cNvSpPr txBox="1"/>
          <p:nvPr/>
        </p:nvSpPr>
        <p:spPr>
          <a:xfrm>
            <a:off x="5410012" y="5574908"/>
            <a:ext cx="32775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dirty="0" smtClean="0">
                <a:latin typeface="微軟正黑體" pitchFamily="34" charset="-120"/>
                <a:ea typeface="微軟正黑體" pitchFamily="34" charset="-120"/>
              </a:rPr>
              <a:t>(c) </a:t>
            </a:r>
            <a:r>
              <a:rPr lang="zh-TW" altLang="en-US" sz="1600" dirty="0">
                <a:latin typeface="微軟正黑體" pitchFamily="34" charset="-120"/>
                <a:ea typeface="微軟正黑體" pitchFamily="34" charset="-120"/>
              </a:rPr>
              <a:t>減少資料量</a:t>
            </a:r>
          </a:p>
        </p:txBody>
      </p:sp>
    </p:spTree>
    <p:extLst>
      <p:ext uri="{BB962C8B-B14F-4D97-AF65-F5344CB8AC3E}">
        <p14:creationId xmlns:p14="http://schemas.microsoft.com/office/powerpoint/2010/main" val="3777025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影像基本概念－</a:t>
            </a:r>
            <a:r>
              <a:rPr lang="zh-TW" altLang="en-US" dirty="0"/>
              <a:t>觀念澄清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39738" y="831147"/>
            <a:ext cx="4075112" cy="5557777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altLang="zh-TW" dirty="0" smtClean="0"/>
              <a:t>Who is Lena?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r>
              <a:rPr lang="en-US" altLang="zh-TW" dirty="0" smtClean="0"/>
              <a:t>1973 June or July</a:t>
            </a:r>
          </a:p>
          <a:p>
            <a:pPr lvl="1"/>
            <a:r>
              <a:rPr lang="en-US" altLang="zh-TW" dirty="0" smtClean="0"/>
              <a:t>USC EE</a:t>
            </a:r>
          </a:p>
          <a:p>
            <a:pPr lvl="1"/>
            <a:r>
              <a:rPr lang="en-US" altLang="zh-TW" dirty="0" smtClean="0"/>
              <a:t>Playboy Magazine</a:t>
            </a:r>
          </a:p>
          <a:p>
            <a:pPr lvl="1"/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half" idx="2"/>
          </p:nvPr>
        </p:nvSpPr>
        <p:spPr>
          <a:xfrm>
            <a:off x="4667250" y="831149"/>
            <a:ext cx="4075113" cy="5557775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altLang="zh-TW" sz="2000" dirty="0" smtClean="0"/>
              <a:t>Pixel </a:t>
            </a:r>
            <a:r>
              <a:rPr lang="en-US" altLang="zh-TW" sz="2000" dirty="0" err="1" smtClean="0"/>
              <a:t>v.s</a:t>
            </a:r>
            <a:r>
              <a:rPr lang="en-US" altLang="zh-TW" sz="2000" dirty="0" smtClean="0"/>
              <a:t> Resolution</a:t>
            </a:r>
          </a:p>
          <a:p>
            <a:pPr>
              <a:buFont typeface="Wingdings" pitchFamily="2" charset="2"/>
              <a:buChar char="Ø"/>
            </a:pPr>
            <a:r>
              <a:rPr lang="en-US" altLang="zh-TW" sz="2000" dirty="0" smtClean="0"/>
              <a:t>Pixel</a:t>
            </a:r>
          </a:p>
          <a:p>
            <a:pPr marL="457200" lvl="1" indent="0">
              <a:buNone/>
            </a:pPr>
            <a:r>
              <a:rPr lang="zh-TW" altLang="en-US" sz="1600" dirty="0" smtClean="0"/>
              <a:t>一個畫面是有多少個「點」所組成。</a:t>
            </a:r>
            <a:endParaRPr lang="en-US" altLang="zh-TW" sz="1600" dirty="0" smtClean="0"/>
          </a:p>
          <a:p>
            <a:pPr marL="457200" lvl="1" indent="0">
              <a:buNone/>
            </a:pPr>
            <a:endParaRPr lang="en-US" altLang="zh-TW" dirty="0" smtClean="0"/>
          </a:p>
          <a:p>
            <a:pPr marL="457200" lvl="1" indent="0">
              <a:buNone/>
            </a:pPr>
            <a:endParaRPr lang="en-US" altLang="zh-TW" dirty="0" smtClean="0"/>
          </a:p>
          <a:p>
            <a:pPr>
              <a:buFont typeface="Wingdings" pitchFamily="2" charset="2"/>
              <a:buChar char="Ø"/>
            </a:pPr>
            <a:r>
              <a:rPr lang="en-US" altLang="zh-TW" sz="2000" dirty="0" smtClean="0"/>
              <a:t>Resolution(dpi</a:t>
            </a:r>
            <a:r>
              <a:rPr lang="zh-TW" altLang="en-US" sz="2000" dirty="0" smtClean="0"/>
              <a:t>解析度</a:t>
            </a:r>
            <a:r>
              <a:rPr lang="en-US" altLang="zh-TW" sz="2000" dirty="0" smtClean="0"/>
              <a:t>)</a:t>
            </a:r>
          </a:p>
          <a:p>
            <a:pPr marL="457200" lvl="1" indent="0">
              <a:buNone/>
            </a:pPr>
            <a:r>
              <a:rPr lang="zh-TW" altLang="en-US" sz="1600" dirty="0"/>
              <a:t>每英寸有多少點</a:t>
            </a:r>
            <a:r>
              <a:rPr lang="zh-TW" altLang="en-US" sz="1600" dirty="0" smtClean="0"/>
              <a:t>。</a:t>
            </a:r>
            <a:endParaRPr lang="en-US" altLang="zh-TW" sz="1600" dirty="0" smtClean="0"/>
          </a:p>
          <a:p>
            <a:pPr>
              <a:buFont typeface="Wingdings" pitchFamily="2" charset="2"/>
              <a:buChar char="Ø"/>
            </a:pPr>
            <a:r>
              <a:rPr lang="zh-TW" altLang="en-US" sz="2000" dirty="0"/>
              <a:t>螢幕</a:t>
            </a:r>
            <a:r>
              <a:rPr lang="zh-TW" altLang="en-US" sz="2000" dirty="0" smtClean="0"/>
              <a:t>解析度</a:t>
            </a:r>
            <a:endParaRPr lang="en-US" altLang="zh-TW" sz="2000" dirty="0" smtClean="0"/>
          </a:p>
          <a:p>
            <a:pPr marL="457200" lvl="2" indent="0">
              <a:buNone/>
            </a:pPr>
            <a:r>
              <a:rPr lang="zh-TW" altLang="en-US" sz="1600" dirty="0" smtClean="0"/>
              <a:t>螢幕本身</a:t>
            </a:r>
            <a:r>
              <a:rPr lang="zh-TW" altLang="en-US" sz="1600" dirty="0"/>
              <a:t>：</a:t>
            </a:r>
            <a:r>
              <a:rPr lang="en-US" altLang="zh-TW" sz="1600" dirty="0" smtClean="0"/>
              <a:t>1024</a:t>
            </a:r>
            <a:r>
              <a:rPr lang="zh-TW" altLang="en-US" sz="1600" dirty="0"/>
              <a:t>*</a:t>
            </a:r>
            <a:r>
              <a:rPr lang="en-US" altLang="zh-TW" sz="1600" dirty="0"/>
              <a:t>768(</a:t>
            </a:r>
            <a:r>
              <a:rPr lang="zh-TW" altLang="en-US" sz="1600" dirty="0"/>
              <a:t>長*寬</a:t>
            </a:r>
            <a:r>
              <a:rPr lang="en-US" altLang="zh-TW" sz="1600" dirty="0" smtClean="0"/>
              <a:t>)</a:t>
            </a:r>
          </a:p>
          <a:p>
            <a:pPr marL="457200" lvl="2" indent="0">
              <a:buNone/>
            </a:pPr>
            <a:r>
              <a:rPr lang="zh-TW" altLang="en-US" sz="1600" dirty="0"/>
              <a:t>電腦輸出到</a:t>
            </a:r>
            <a:r>
              <a:rPr lang="zh-TW" altLang="en-US" sz="1600" dirty="0" smtClean="0"/>
              <a:t>螢幕：</a:t>
            </a:r>
            <a:r>
              <a:rPr lang="en-US" altLang="zh-TW" sz="1600" dirty="0" smtClean="0"/>
              <a:t>1024</a:t>
            </a:r>
            <a:r>
              <a:rPr lang="zh-TW" altLang="en-US" sz="1600" dirty="0" smtClean="0"/>
              <a:t>*</a:t>
            </a:r>
            <a:r>
              <a:rPr lang="en-US" altLang="zh-TW" sz="1600" dirty="0" smtClean="0"/>
              <a:t>768(</a:t>
            </a:r>
            <a:r>
              <a:rPr lang="zh-TW" altLang="en-US" sz="1600" dirty="0" smtClean="0"/>
              <a:t>長*寬</a:t>
            </a:r>
            <a:r>
              <a:rPr lang="en-US" altLang="zh-TW" sz="1600" dirty="0" smtClean="0"/>
              <a:t>)</a:t>
            </a:r>
          </a:p>
          <a:p>
            <a:pPr>
              <a:buFont typeface="Wingdings" pitchFamily="2" charset="2"/>
              <a:buChar char="Ø"/>
            </a:pPr>
            <a:r>
              <a:rPr lang="en-US" altLang="zh-TW" sz="2000" dirty="0" smtClean="0"/>
              <a:t>Conclusion</a:t>
            </a:r>
          </a:p>
          <a:p>
            <a:pPr marL="457200" lvl="1" indent="0">
              <a:buNone/>
            </a:pPr>
            <a:r>
              <a:rPr lang="zh-TW" altLang="en-US" sz="1600" dirty="0">
                <a:solidFill>
                  <a:srgbClr val="0000FF"/>
                </a:solidFill>
              </a:rPr>
              <a:t>放大</a:t>
            </a:r>
            <a:r>
              <a:rPr lang="en-US" altLang="zh-TW" sz="1600" dirty="0">
                <a:solidFill>
                  <a:srgbClr val="0000FF"/>
                </a:solidFill>
              </a:rPr>
              <a:t>:</a:t>
            </a:r>
            <a:r>
              <a:rPr lang="zh-TW" altLang="en-US" sz="1600" dirty="0" smtClean="0">
                <a:solidFill>
                  <a:srgbClr val="0000FF"/>
                </a:solidFill>
              </a:rPr>
              <a:t>圖片解析度    </a:t>
            </a:r>
            <a:r>
              <a:rPr lang="zh-TW" altLang="en-US" sz="1600" dirty="0">
                <a:solidFill>
                  <a:srgbClr val="0000FF"/>
                </a:solidFill>
              </a:rPr>
              <a:t>縮小</a:t>
            </a:r>
            <a:r>
              <a:rPr lang="en-US" altLang="zh-TW" sz="1600" dirty="0">
                <a:solidFill>
                  <a:srgbClr val="0000FF"/>
                </a:solidFill>
              </a:rPr>
              <a:t>:</a:t>
            </a:r>
            <a:r>
              <a:rPr lang="zh-TW" altLang="en-US" sz="1600" dirty="0" smtClean="0">
                <a:solidFill>
                  <a:srgbClr val="0000FF"/>
                </a:solidFill>
              </a:rPr>
              <a:t>螢幕解析度</a:t>
            </a:r>
            <a:endParaRPr lang="en-US" altLang="zh-TW" sz="1600" dirty="0" smtClean="0"/>
          </a:p>
          <a:p>
            <a:pPr>
              <a:buFont typeface="Wingdings" pitchFamily="2" charset="2"/>
              <a:buChar char="Ø"/>
            </a:pPr>
            <a:r>
              <a:rPr lang="zh-TW" altLang="en-US" sz="2000" dirty="0"/>
              <a:t>洗照片</a:t>
            </a:r>
            <a:r>
              <a:rPr lang="zh-TW" altLang="en-US" sz="2000" dirty="0" smtClean="0"/>
              <a:t>時</a:t>
            </a:r>
            <a:r>
              <a:rPr lang="en-US" altLang="zh-TW" sz="2000" dirty="0" smtClean="0"/>
              <a:t>?</a:t>
            </a:r>
            <a:r>
              <a:rPr lang="zh-TW" altLang="en-US" sz="2000" dirty="0" smtClean="0"/>
              <a:t>（洗</a:t>
            </a:r>
            <a:r>
              <a:rPr lang="en-US" altLang="zh-TW" sz="2000" dirty="0"/>
              <a:t>4*6</a:t>
            </a:r>
            <a:r>
              <a:rPr lang="zh-TW" altLang="en-US" sz="2000" dirty="0" smtClean="0"/>
              <a:t>照片）</a:t>
            </a:r>
            <a:endParaRPr lang="en-US" altLang="zh-TW" sz="2000" dirty="0"/>
          </a:p>
          <a:p>
            <a:pPr marL="457200" lvl="1" indent="0">
              <a:buNone/>
            </a:pPr>
            <a:r>
              <a:rPr lang="zh-TW" altLang="en-US" sz="1600" dirty="0" smtClean="0"/>
              <a:t>＝   </a:t>
            </a:r>
            <a:r>
              <a:rPr lang="en-US" altLang="zh-TW" sz="1600" dirty="0" smtClean="0"/>
              <a:t>4</a:t>
            </a:r>
            <a:r>
              <a:rPr lang="zh-TW" altLang="en-US" sz="1600" dirty="0" smtClean="0"/>
              <a:t>英吋  *  </a:t>
            </a:r>
            <a:r>
              <a:rPr lang="en-US" altLang="zh-TW" sz="1600" dirty="0" smtClean="0"/>
              <a:t>6</a:t>
            </a:r>
            <a:r>
              <a:rPr lang="zh-TW" altLang="en-US" sz="1600" dirty="0" smtClean="0"/>
              <a:t>英吋（</a:t>
            </a:r>
            <a:r>
              <a:rPr lang="zh-TW" altLang="en-US" sz="1600" dirty="0"/>
              <a:t>採用 </a:t>
            </a:r>
            <a:r>
              <a:rPr lang="en-US" altLang="zh-TW" sz="1600" dirty="0" smtClean="0"/>
              <a:t>300dpi</a:t>
            </a:r>
            <a:r>
              <a:rPr lang="zh-TW" altLang="en-US" sz="1600" dirty="0" smtClean="0"/>
              <a:t>）</a:t>
            </a:r>
            <a:endParaRPr lang="en-US" altLang="zh-TW" sz="1600" dirty="0" smtClean="0"/>
          </a:p>
          <a:p>
            <a:pPr marL="457200" lvl="1" indent="0">
              <a:buNone/>
            </a:pPr>
            <a:r>
              <a:rPr lang="zh-TW" altLang="en-US" sz="1600" dirty="0" smtClean="0"/>
              <a:t>＝ （</a:t>
            </a:r>
            <a:r>
              <a:rPr lang="en-US" altLang="zh-TW" sz="1600" dirty="0"/>
              <a:t>4*300</a:t>
            </a:r>
            <a:r>
              <a:rPr lang="zh-TW" altLang="en-US" sz="1600" dirty="0"/>
              <a:t>個點）*（</a:t>
            </a:r>
            <a:r>
              <a:rPr lang="en-US" altLang="zh-TW" sz="1600" dirty="0"/>
              <a:t>6*300</a:t>
            </a:r>
            <a:r>
              <a:rPr lang="zh-TW" altLang="en-US" sz="1600" dirty="0"/>
              <a:t>個點</a:t>
            </a:r>
            <a:r>
              <a:rPr lang="zh-TW" altLang="en-US" sz="1600" dirty="0" smtClean="0"/>
              <a:t>）</a:t>
            </a:r>
            <a:endParaRPr lang="en-US" altLang="zh-TW" sz="1600" dirty="0" smtClean="0"/>
          </a:p>
          <a:p>
            <a:pPr marL="457200" lvl="1" indent="0">
              <a:buNone/>
            </a:pPr>
            <a:r>
              <a:rPr lang="zh-TW" altLang="en-US" sz="1600" dirty="0"/>
              <a:t>＝ </a:t>
            </a:r>
            <a:r>
              <a:rPr lang="en-US" altLang="zh-TW" sz="1600" dirty="0"/>
              <a:t>2160000</a:t>
            </a:r>
            <a:r>
              <a:rPr lang="zh-TW" altLang="en-US" sz="1600" dirty="0"/>
              <a:t>畫素</a:t>
            </a:r>
            <a:endParaRPr lang="en-US" altLang="zh-TW" sz="16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D8FEEC-27CA-4551-A4E8-28E792120C09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50" y="1547751"/>
            <a:ext cx="2543397" cy="260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850" y="1938011"/>
            <a:ext cx="800011" cy="794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746" y="1938011"/>
            <a:ext cx="788041" cy="782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1871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影像基本概念－觀念澄清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Pixel </a:t>
            </a:r>
            <a:r>
              <a:rPr lang="en-US" altLang="zh-TW" dirty="0" err="1"/>
              <a:t>v.s</a:t>
            </a:r>
            <a:r>
              <a:rPr lang="en-US" altLang="zh-TW" dirty="0"/>
              <a:t> </a:t>
            </a:r>
            <a:r>
              <a:rPr lang="en-US" altLang="zh-TW" dirty="0" smtClean="0"/>
              <a:t>Resolution</a:t>
            </a:r>
            <a:r>
              <a:rPr lang="zh-TW" altLang="en-US" dirty="0"/>
              <a:t>（</a:t>
            </a:r>
            <a:r>
              <a:rPr lang="en-US" altLang="zh-TW" dirty="0" smtClean="0"/>
              <a:t>cont.</a:t>
            </a:r>
            <a:r>
              <a:rPr lang="zh-TW" altLang="en-US" dirty="0" smtClean="0"/>
              <a:t>）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D8FEEC-27CA-4551-A4E8-28E792120C09}" type="slidenum">
              <a:rPr lang="en-US" altLang="zh-TW" smtClean="0"/>
              <a:pPr>
                <a:defRPr/>
              </a:pPr>
              <a:t>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00697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影像處理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100" dirty="0"/>
              <a:t>影像基本概念</a:t>
            </a:r>
            <a:endParaRPr lang="en-US" altLang="zh-TW" sz="2100" dirty="0"/>
          </a:p>
          <a:p>
            <a:r>
              <a:rPr lang="zh-TW" altLang="en-US" sz="2100" dirty="0">
                <a:solidFill>
                  <a:srgbClr val="0000FF"/>
                </a:solidFill>
              </a:rPr>
              <a:t>影像處理</a:t>
            </a:r>
            <a:endParaRPr lang="en-US" altLang="zh-TW" sz="2100" dirty="0">
              <a:solidFill>
                <a:srgbClr val="0000FF"/>
              </a:solidFill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zh-TW" altLang="en-US" sz="2100" dirty="0">
                <a:solidFill>
                  <a:srgbClr val="0000FF"/>
                </a:solidFill>
              </a:rPr>
              <a:t>處理雜訊</a:t>
            </a:r>
            <a:r>
              <a:rPr lang="en-US" altLang="zh-TW" sz="2100" dirty="0">
                <a:solidFill>
                  <a:srgbClr val="0000FF"/>
                </a:solidFill>
              </a:rPr>
              <a:t>(</a:t>
            </a:r>
            <a:r>
              <a:rPr lang="zh-TW" altLang="en-US" sz="2100" dirty="0">
                <a:solidFill>
                  <a:srgbClr val="0000FF"/>
                </a:solidFill>
              </a:rPr>
              <a:t>平滑法與中值法</a:t>
            </a:r>
            <a:r>
              <a:rPr lang="en-US" altLang="zh-TW" sz="2100" dirty="0">
                <a:solidFill>
                  <a:srgbClr val="0000FF"/>
                </a:solidFill>
              </a:rPr>
              <a:t>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zh-TW" altLang="en-US" sz="2100" dirty="0">
                <a:solidFill>
                  <a:srgbClr val="0000FF"/>
                </a:solidFill>
              </a:rPr>
              <a:t>強化對比</a:t>
            </a:r>
            <a:r>
              <a:rPr lang="en-US" altLang="zh-TW" sz="2100" dirty="0">
                <a:solidFill>
                  <a:srgbClr val="0000FF"/>
                </a:solidFill>
              </a:rPr>
              <a:t>(Histogram)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zh-TW" altLang="en-US" sz="2100" dirty="0">
                <a:solidFill>
                  <a:srgbClr val="0000FF"/>
                </a:solidFill>
              </a:rPr>
              <a:t>邊緣偵測</a:t>
            </a:r>
            <a:r>
              <a:rPr lang="en-US" altLang="zh-TW" sz="2100" dirty="0">
                <a:solidFill>
                  <a:srgbClr val="0000FF"/>
                </a:solidFill>
              </a:rPr>
              <a:t>(</a:t>
            </a:r>
            <a:r>
              <a:rPr lang="en-US" altLang="zh-TW" sz="2100" dirty="0" err="1">
                <a:solidFill>
                  <a:srgbClr val="0000FF"/>
                </a:solidFill>
              </a:rPr>
              <a:t>Laplacian</a:t>
            </a:r>
            <a:r>
              <a:rPr lang="zh-TW" altLang="en-US" sz="2100" dirty="0">
                <a:solidFill>
                  <a:srgbClr val="0000FF"/>
                </a:solidFill>
              </a:rPr>
              <a:t>、</a:t>
            </a:r>
            <a:r>
              <a:rPr lang="en-US" altLang="zh-TW" sz="2100" dirty="0" err="1">
                <a:solidFill>
                  <a:srgbClr val="0000FF"/>
                </a:solidFill>
              </a:rPr>
              <a:t>Sobel</a:t>
            </a:r>
            <a:r>
              <a:rPr lang="zh-TW" altLang="en-US" sz="2100" dirty="0">
                <a:solidFill>
                  <a:srgbClr val="0000FF"/>
                </a:solidFill>
              </a:rPr>
              <a:t>、</a:t>
            </a:r>
            <a:r>
              <a:rPr lang="en-US" altLang="zh-TW" sz="2100" dirty="0">
                <a:solidFill>
                  <a:srgbClr val="0000FF"/>
                </a:solidFill>
              </a:rPr>
              <a:t>Canny)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zh-TW" altLang="en-US" sz="2100" dirty="0">
                <a:solidFill>
                  <a:srgbClr val="0000FF"/>
                </a:solidFill>
              </a:rPr>
              <a:t>門檻值決定 </a:t>
            </a:r>
            <a:r>
              <a:rPr lang="en-US" altLang="zh-TW" sz="2100" dirty="0">
                <a:solidFill>
                  <a:srgbClr val="0000FF"/>
                </a:solidFill>
              </a:rPr>
              <a:t>(</a:t>
            </a:r>
            <a:r>
              <a:rPr lang="zh-TW" altLang="en-US" sz="2100" dirty="0">
                <a:solidFill>
                  <a:srgbClr val="0000FF"/>
                </a:solidFill>
              </a:rPr>
              <a:t>二值化</a:t>
            </a:r>
            <a:r>
              <a:rPr lang="en-US" altLang="zh-TW" sz="2100" dirty="0">
                <a:solidFill>
                  <a:srgbClr val="0000FF"/>
                </a:solidFill>
              </a:rPr>
              <a:t>=&gt;threshold)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zh-TW" altLang="en-US" sz="2100" dirty="0">
                <a:solidFill>
                  <a:srgbClr val="0000FF"/>
                </a:solidFill>
              </a:rPr>
              <a:t>處理流程</a:t>
            </a:r>
            <a:endParaRPr lang="en-US" altLang="zh-TW" sz="2100" dirty="0"/>
          </a:p>
          <a:p>
            <a:r>
              <a:rPr lang="zh-TW" altLang="en-US" sz="2100" dirty="0"/>
              <a:t>影像辨識</a:t>
            </a:r>
            <a:endParaRPr lang="en-US" altLang="zh-TW" sz="2100" dirty="0"/>
          </a:p>
          <a:p>
            <a:r>
              <a:rPr lang="zh-TW" altLang="en-US" sz="2100" dirty="0"/>
              <a:t>資料壓縮</a:t>
            </a:r>
            <a:r>
              <a:rPr lang="en-US" altLang="zh-TW" sz="2100" dirty="0"/>
              <a:t>(Data Compression)</a:t>
            </a:r>
          </a:p>
          <a:p>
            <a:r>
              <a:rPr lang="zh-TW" altLang="en-US" sz="2100" dirty="0"/>
              <a:t>影像處理開發環境</a:t>
            </a:r>
            <a:endParaRPr lang="en-US" altLang="zh-TW" sz="2100" dirty="0"/>
          </a:p>
          <a:p>
            <a:r>
              <a:rPr lang="en-US" altLang="zh-TW" sz="2100" dirty="0"/>
              <a:t>LAB </a:t>
            </a:r>
            <a:r>
              <a:rPr lang="en-US" altLang="zh-TW" sz="2100" dirty="0" err="1"/>
              <a:t>timeA</a:t>
            </a:r>
            <a:endParaRPr lang="en-US" altLang="zh-TW" sz="2100" dirty="0"/>
          </a:p>
          <a:p>
            <a:r>
              <a:rPr lang="zh-TW" altLang="en-US" sz="2100" dirty="0"/>
              <a:t>附錄</a:t>
            </a:r>
            <a:r>
              <a:rPr lang="en-US" altLang="zh-TW" sz="2100" dirty="0"/>
              <a:t>-C</a:t>
            </a:r>
            <a:r>
              <a:rPr lang="zh-TW" altLang="en-US" sz="2100" dirty="0"/>
              <a:t>語言之結構與指標</a:t>
            </a:r>
            <a:endParaRPr lang="en-US" altLang="zh-TW" sz="2100" dirty="0"/>
          </a:p>
          <a:p>
            <a:r>
              <a:rPr lang="en-US" altLang="zh-TW" sz="2100" dirty="0"/>
              <a:t>Reference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D8FEEC-27CA-4551-A4E8-28E792120C09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10535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預設簡報設計">
  <a:themeElements>
    <a:clrScheme name="1_預設簡報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預設簡報設計">
      <a:majorFont>
        <a:latin typeface="Arial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aettenschweiler" pitchFamily="34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ctr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aettenschweiler" pitchFamily="34" charset="0"/>
            <a:ea typeface="新細明體" pitchFamily="18" charset="-120"/>
          </a:defRPr>
        </a:defPPr>
      </a:lstStyle>
    </a:lnDef>
  </a:objectDefaults>
  <a:extraClrSchemeLst>
    <a:extraClrScheme>
      <a:clrScheme name="1_預設簡報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預設簡報設計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預設簡報設計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預設簡報設計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預設簡報設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預設簡報設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預設簡報設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黑色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52633</TotalTime>
  <Words>1358</Words>
  <Application>Microsoft Macintosh PowerPoint</Application>
  <PresentationFormat>如螢幕大小 (4:3)</PresentationFormat>
  <Paragraphs>440</Paragraphs>
  <Slides>44</Slides>
  <Notes>1</Notes>
  <HiddenSlides>0</HiddenSlides>
  <MMClips>0</MMClips>
  <ScaleCrop>false</ScaleCrop>
  <HeadingPairs>
    <vt:vector size="6" baseType="variant">
      <vt:variant>
        <vt:lpstr>佈景主題</vt:lpstr>
      </vt:variant>
      <vt:variant>
        <vt:i4>2</vt:i4>
      </vt:variant>
      <vt:variant>
        <vt:lpstr>內嵌 OLE 伺服器</vt:lpstr>
      </vt:variant>
      <vt:variant>
        <vt:i4>6</vt:i4>
      </vt:variant>
      <vt:variant>
        <vt:lpstr>投影片標題</vt:lpstr>
      </vt:variant>
      <vt:variant>
        <vt:i4>44</vt:i4>
      </vt:variant>
    </vt:vector>
  </HeadingPairs>
  <TitlesOfParts>
    <vt:vector size="52" baseType="lpstr">
      <vt:lpstr>1_預設簡報設計</vt:lpstr>
      <vt:lpstr>黑色</vt:lpstr>
      <vt:lpstr>方程式</vt:lpstr>
      <vt:lpstr>Visio.Drawing.6</vt:lpstr>
      <vt:lpstr>Equation</vt:lpstr>
      <vt:lpstr>Visio.Drawing.11</vt:lpstr>
      <vt:lpstr>VISIO</vt:lpstr>
      <vt:lpstr>Visio</vt:lpstr>
      <vt:lpstr>影像基礎課程 2013  投影片製作：蕭兆原</vt:lpstr>
      <vt:lpstr>Outline</vt:lpstr>
      <vt:lpstr>影像基本概念－影像的組成</vt:lpstr>
      <vt:lpstr>影像基本概念－影像的組成</vt:lpstr>
      <vt:lpstr>影像基本概念－處理 v.s 辨識</vt:lpstr>
      <vt:lpstr>影像基本概念－處理 v.s 辨識</vt:lpstr>
      <vt:lpstr>影像基本概念－觀念澄清</vt:lpstr>
      <vt:lpstr>影像基本概念－觀念澄清</vt:lpstr>
      <vt:lpstr>影像處理</vt:lpstr>
      <vt:lpstr>平滑法與中值法</vt:lpstr>
      <vt:lpstr>強化對比(Histogram)</vt:lpstr>
      <vt:lpstr>邊緣偵測</vt:lpstr>
      <vt:lpstr>邊緣偵測</vt:lpstr>
      <vt:lpstr>一個例子</vt:lpstr>
      <vt:lpstr>邊緣偵測</vt:lpstr>
      <vt:lpstr>一個例子</vt:lpstr>
      <vt:lpstr>邊緣偵測</vt:lpstr>
      <vt:lpstr>Sobel v.s Canny</vt:lpstr>
      <vt:lpstr>門檻值的決定</vt:lpstr>
      <vt:lpstr>門檻值決定</vt:lpstr>
      <vt:lpstr>Problem</vt:lpstr>
      <vt:lpstr>統計式</vt:lpstr>
      <vt:lpstr>統計式</vt:lpstr>
      <vt:lpstr>其他方式與比較</vt:lpstr>
      <vt:lpstr>處理流程</vt:lpstr>
      <vt:lpstr>影像辨識</vt:lpstr>
      <vt:lpstr>直線與道路偵測－暴力解</vt:lpstr>
      <vt:lpstr>直線與道路偵測－霍氏轉換法</vt:lpstr>
      <vt:lpstr>直線與道路偵測－隨機式法</vt:lpstr>
      <vt:lpstr>圓的偵測</vt:lpstr>
      <vt:lpstr>圓的偵測</vt:lpstr>
      <vt:lpstr>圓的偵測</vt:lpstr>
      <vt:lpstr>橢圓的偵測</vt:lpstr>
      <vt:lpstr>Conclusion</vt:lpstr>
      <vt:lpstr>影像處理開發環境</vt:lpstr>
      <vt:lpstr>Windows：Visual C++</vt:lpstr>
      <vt:lpstr>Linux：openCV簡介</vt:lpstr>
      <vt:lpstr>OpenCV安裝教學</vt:lpstr>
      <vt:lpstr>OpenCV安裝教學</vt:lpstr>
      <vt:lpstr>OpenCV安裝教學</vt:lpstr>
      <vt:lpstr>OpenCV安裝教學</vt:lpstr>
      <vt:lpstr>OpenCV安裝教學</vt:lpstr>
      <vt:lpstr>Paper Review</vt:lpstr>
      <vt:lpstr>Good Reference</vt:lpstr>
    </vt:vector>
  </TitlesOfParts>
  <Company>Century Semiconductor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Weekly Status Report</dc:title>
  <dc:creator>Jieh-Tsorng Wu</dc:creator>
  <cp:lastModifiedBy>蕭 兆原</cp:lastModifiedBy>
  <cp:revision>1578</cp:revision>
  <cp:lastPrinted>2011-03-10T07:13:12Z</cp:lastPrinted>
  <dcterms:created xsi:type="dcterms:W3CDTF">1999-07-28T02:13:56Z</dcterms:created>
  <dcterms:modified xsi:type="dcterms:W3CDTF">2013-07-25T04:45:54Z</dcterms:modified>
</cp:coreProperties>
</file>